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5"/>
  </p:sldMasterIdLst>
  <p:notesMasterIdLst>
    <p:notesMasterId r:id="rId19"/>
  </p:notesMasterIdLst>
  <p:handoutMasterIdLst>
    <p:handoutMasterId r:id="rId20"/>
  </p:handoutMasterIdLst>
  <p:sldIdLst>
    <p:sldId id="256" r:id="rId6"/>
    <p:sldId id="327" r:id="rId7"/>
    <p:sldId id="363" r:id="rId8"/>
    <p:sldId id="364" r:id="rId9"/>
    <p:sldId id="359" r:id="rId10"/>
    <p:sldId id="365" r:id="rId11"/>
    <p:sldId id="366" r:id="rId12"/>
    <p:sldId id="367" r:id="rId13"/>
    <p:sldId id="368" r:id="rId14"/>
    <p:sldId id="369" r:id="rId15"/>
    <p:sldId id="370" r:id="rId16"/>
    <p:sldId id="267" r:id="rId17"/>
    <p:sldId id="310" r:id="rId18"/>
  </p:sldIdLst>
  <p:sldSz cx="9144000" cy="6858000" type="screen4x3"/>
  <p:notesSz cx="9309100" cy="70231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orient="horz" pos="1386">
          <p15:clr>
            <a:srgbClr val="A4A3A4"/>
          </p15:clr>
        </p15:guide>
        <p15:guide id="3" pos="2880">
          <p15:clr>
            <a:srgbClr val="A4A3A4"/>
          </p15:clr>
        </p15:guide>
      </p15:sldGuideLst>
    </p:ext>
    <p:ext uri="{2D200454-40CA-4A62-9FC3-DE9A4176ACB9}">
      <p15:notesGuideLst xmlns:p15="http://schemas.microsoft.com/office/powerpoint/2012/main">
        <p15:guide id="1" orient="horz" pos="2212">
          <p15:clr>
            <a:srgbClr val="A4A3A4"/>
          </p15:clr>
        </p15:guide>
        <p15:guide id="2" pos="29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000066"/>
    <a:srgbClr val="004348"/>
    <a:srgbClr val="002448"/>
    <a:srgbClr val="003300"/>
    <a:srgbClr val="5D5D5D"/>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F5AC7-567D-4B18-A925-ADF8D43A830B}" v="8" dt="2024-05-24T17:07:34.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7" d="100"/>
          <a:sy n="97" d="100"/>
        </p:scale>
        <p:origin x="1555" y="72"/>
      </p:cViewPr>
      <p:guideLst>
        <p:guide orient="horz" pos="720"/>
        <p:guide orient="horz" pos="138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85" d="100"/>
          <a:sy n="85" d="100"/>
        </p:scale>
        <p:origin x="-528" y="162"/>
      </p:cViewPr>
      <p:guideLst>
        <p:guide orient="horz" pos="2212"/>
        <p:guide pos="29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Jordan" userId="76794b70-e076-4218-ae68-8226706a6363" providerId="ADAL" clId="{FE2F5AC7-567D-4B18-A925-ADF8D43A830B}"/>
    <pc:docChg chg="custSel modSld">
      <pc:chgData name="Melissa Jordan" userId="76794b70-e076-4218-ae68-8226706a6363" providerId="ADAL" clId="{FE2F5AC7-567D-4B18-A925-ADF8D43A830B}" dt="2024-05-24T17:07:41.510" v="241" actId="14100"/>
      <pc:docMkLst>
        <pc:docMk/>
      </pc:docMkLst>
      <pc:sldChg chg="modSp mod">
        <pc:chgData name="Melissa Jordan" userId="76794b70-e076-4218-ae68-8226706a6363" providerId="ADAL" clId="{FE2F5AC7-567D-4B18-A925-ADF8D43A830B}" dt="2024-05-24T16:51:13.882" v="15" actId="20577"/>
        <pc:sldMkLst>
          <pc:docMk/>
          <pc:sldMk cId="0" sldId="256"/>
        </pc:sldMkLst>
        <pc:spChg chg="mod">
          <ac:chgData name="Melissa Jordan" userId="76794b70-e076-4218-ae68-8226706a6363" providerId="ADAL" clId="{FE2F5AC7-567D-4B18-A925-ADF8D43A830B}" dt="2024-05-24T16:51:13.882" v="15" actId="20577"/>
          <ac:spMkLst>
            <pc:docMk/>
            <pc:sldMk cId="0" sldId="256"/>
            <ac:spMk id="5123" creationId="{6125636D-3862-43BE-B7D2-DEF55FF68DC5}"/>
          </ac:spMkLst>
        </pc:spChg>
      </pc:sldChg>
      <pc:sldChg chg="addSp delSp modSp mod">
        <pc:chgData name="Melissa Jordan" userId="76794b70-e076-4218-ae68-8226706a6363" providerId="ADAL" clId="{FE2F5AC7-567D-4B18-A925-ADF8D43A830B}" dt="2024-05-24T17:07:41.510" v="241" actId="14100"/>
        <pc:sldMkLst>
          <pc:docMk/>
          <pc:sldMk cId="0" sldId="310"/>
        </pc:sldMkLst>
        <pc:spChg chg="mod">
          <ac:chgData name="Melissa Jordan" userId="76794b70-e076-4218-ae68-8226706a6363" providerId="ADAL" clId="{FE2F5AC7-567D-4B18-A925-ADF8D43A830B}" dt="2024-05-24T17:05:31.010" v="227" actId="20577"/>
          <ac:spMkLst>
            <pc:docMk/>
            <pc:sldMk cId="0" sldId="310"/>
            <ac:spMk id="27651" creationId="{CA4AA1C5-B4C3-483A-8066-DEBC3334DEB6}"/>
          </ac:spMkLst>
        </pc:spChg>
        <pc:spChg chg="del">
          <ac:chgData name="Melissa Jordan" userId="76794b70-e076-4218-ae68-8226706a6363" providerId="ADAL" clId="{FE2F5AC7-567D-4B18-A925-ADF8D43A830B}" dt="2024-05-24T17:07:05.565" v="237" actId="478"/>
          <ac:spMkLst>
            <pc:docMk/>
            <pc:sldMk cId="0" sldId="310"/>
            <ac:spMk id="27652" creationId="{01E8F0C6-123B-4CE7-A3A4-AFAC783680AE}"/>
          </ac:spMkLst>
        </pc:spChg>
        <pc:spChg chg="mod">
          <ac:chgData name="Melissa Jordan" userId="76794b70-e076-4218-ae68-8226706a6363" providerId="ADAL" clId="{FE2F5AC7-567D-4B18-A925-ADF8D43A830B}" dt="2024-05-24T17:07:16.816" v="238" actId="14100"/>
          <ac:spMkLst>
            <pc:docMk/>
            <pc:sldMk cId="0" sldId="310"/>
            <ac:spMk id="27653" creationId="{86B70A62-082B-4089-8DF5-92CF6FCC90D4}"/>
          </ac:spMkLst>
        </pc:spChg>
        <pc:spChg chg="del mod">
          <ac:chgData name="Melissa Jordan" userId="76794b70-e076-4218-ae68-8226706a6363" providerId="ADAL" clId="{FE2F5AC7-567D-4B18-A925-ADF8D43A830B}" dt="2024-05-24T17:06:05.064" v="231" actId="478"/>
          <ac:spMkLst>
            <pc:docMk/>
            <pc:sldMk cId="0" sldId="310"/>
            <ac:spMk id="27654" creationId="{9906CF91-CF94-484D-A9E6-F148024CB44E}"/>
          </ac:spMkLst>
        </pc:spChg>
        <pc:spChg chg="mod">
          <ac:chgData name="Melissa Jordan" userId="76794b70-e076-4218-ae68-8226706a6363" providerId="ADAL" clId="{FE2F5AC7-567D-4B18-A925-ADF8D43A830B}" dt="2024-05-24T17:07:41.510" v="241" actId="14100"/>
          <ac:spMkLst>
            <pc:docMk/>
            <pc:sldMk cId="0" sldId="310"/>
            <ac:spMk id="27655" creationId="{30000681-9F12-4E4E-B4F5-03361530A497}"/>
          </ac:spMkLst>
        </pc:spChg>
        <pc:cxnChg chg="add mod">
          <ac:chgData name="Melissa Jordan" userId="76794b70-e076-4218-ae68-8226706a6363" providerId="ADAL" clId="{FE2F5AC7-567D-4B18-A925-ADF8D43A830B}" dt="2024-05-24T17:07:16.816" v="238" actId="14100"/>
          <ac:cxnSpMkLst>
            <pc:docMk/>
            <pc:sldMk cId="0" sldId="310"/>
            <ac:cxnSpMk id="3" creationId="{04674DDD-BC19-70B5-E9F2-B1B22D5DD6E3}"/>
          </ac:cxnSpMkLst>
        </pc:cxnChg>
        <pc:cxnChg chg="add mod">
          <ac:chgData name="Melissa Jordan" userId="76794b70-e076-4218-ae68-8226706a6363" providerId="ADAL" clId="{FE2F5AC7-567D-4B18-A925-ADF8D43A830B}" dt="2024-05-24T17:07:41.510" v="241" actId="14100"/>
          <ac:cxnSpMkLst>
            <pc:docMk/>
            <pc:sldMk cId="0" sldId="310"/>
            <ac:cxnSpMk id="6" creationId="{1146DC23-79F9-230D-11CF-B47E6C6C10CD}"/>
          </ac:cxnSpMkLst>
        </pc:cxnChg>
      </pc:sldChg>
      <pc:sldChg chg="modSp mod">
        <pc:chgData name="Melissa Jordan" userId="76794b70-e076-4218-ae68-8226706a6363" providerId="ADAL" clId="{FE2F5AC7-567D-4B18-A925-ADF8D43A830B}" dt="2024-05-24T16:53:02.950" v="32" actId="20577"/>
        <pc:sldMkLst>
          <pc:docMk/>
          <pc:sldMk cId="0" sldId="327"/>
        </pc:sldMkLst>
        <pc:graphicFrameChg chg="modGraphic">
          <ac:chgData name="Melissa Jordan" userId="76794b70-e076-4218-ae68-8226706a6363" providerId="ADAL" clId="{FE2F5AC7-567D-4B18-A925-ADF8D43A830B}" dt="2024-05-24T16:53:02.950" v="32" actId="20577"/>
          <ac:graphicFrameMkLst>
            <pc:docMk/>
            <pc:sldMk cId="0" sldId="327"/>
            <ac:graphicFrameMk id="111883" creationId="{B2052936-5F8A-4D4E-ABD0-1A3B27C249A5}"/>
          </ac:graphicFrameMkLst>
        </pc:graphicFrameChg>
      </pc:sldChg>
      <pc:sldChg chg="addSp delSp modSp mod">
        <pc:chgData name="Melissa Jordan" userId="76794b70-e076-4218-ae68-8226706a6363" providerId="ADAL" clId="{FE2F5AC7-567D-4B18-A925-ADF8D43A830B}" dt="2024-05-24T17:00:48.838" v="108" actId="14100"/>
        <pc:sldMkLst>
          <pc:docMk/>
          <pc:sldMk cId="0" sldId="366"/>
        </pc:sldMkLst>
        <pc:spChg chg="mod">
          <ac:chgData name="Melissa Jordan" userId="76794b70-e076-4218-ae68-8226706a6363" providerId="ADAL" clId="{FE2F5AC7-567D-4B18-A925-ADF8D43A830B}" dt="2024-05-24T16:59:39.709" v="94" actId="1076"/>
          <ac:spMkLst>
            <pc:docMk/>
            <pc:sldMk cId="0" sldId="366"/>
            <ac:spMk id="7" creationId="{AE98B65C-0E2B-4394-852B-8510BFA0F893}"/>
          </ac:spMkLst>
        </pc:spChg>
        <pc:spChg chg="mod">
          <ac:chgData name="Melissa Jordan" userId="76794b70-e076-4218-ae68-8226706a6363" providerId="ADAL" clId="{FE2F5AC7-567D-4B18-A925-ADF8D43A830B}" dt="2024-05-24T17:00:44.764" v="107" actId="1076"/>
          <ac:spMkLst>
            <pc:docMk/>
            <pc:sldMk cId="0" sldId="366"/>
            <ac:spMk id="17411" creationId="{2CA77143-6A41-434A-9DEF-E49E4D191486}"/>
          </ac:spMkLst>
        </pc:spChg>
        <pc:spChg chg="del">
          <ac:chgData name="Melissa Jordan" userId="76794b70-e076-4218-ae68-8226706a6363" providerId="ADAL" clId="{FE2F5AC7-567D-4B18-A925-ADF8D43A830B}" dt="2024-05-24T16:56:52.934" v="34" actId="478"/>
          <ac:spMkLst>
            <pc:docMk/>
            <pc:sldMk cId="0" sldId="366"/>
            <ac:spMk id="17414" creationId="{9C6F92BD-FDAB-4ABF-8560-40CB3094F3BC}"/>
          </ac:spMkLst>
        </pc:spChg>
        <pc:picChg chg="add mod">
          <ac:chgData name="Melissa Jordan" userId="76794b70-e076-4218-ae68-8226706a6363" providerId="ADAL" clId="{FE2F5AC7-567D-4B18-A925-ADF8D43A830B}" dt="2024-05-24T17:00:48.838" v="108" actId="14100"/>
          <ac:picMkLst>
            <pc:docMk/>
            <pc:sldMk cId="0" sldId="366"/>
            <ac:picMk id="3" creationId="{F995F28A-AF87-1E15-492A-907692A155E5}"/>
          </ac:picMkLst>
        </pc:picChg>
        <pc:picChg chg="del">
          <ac:chgData name="Melissa Jordan" userId="76794b70-e076-4218-ae68-8226706a6363" providerId="ADAL" clId="{FE2F5AC7-567D-4B18-A925-ADF8D43A830B}" dt="2024-05-24T16:56:49.398" v="33" actId="478"/>
          <ac:picMkLst>
            <pc:docMk/>
            <pc:sldMk cId="0" sldId="366"/>
            <ac:picMk id="17413" creationId="{D3A2D50D-E7B1-4E92-9125-AF2B4F1A80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5C244FFE-97AB-4C67-AE3D-9AA2B0C41CE3}"/>
              </a:ext>
            </a:extLst>
          </p:cNvPr>
          <p:cNvSpPr>
            <a:spLocks noGrp="1" noChangeArrowheads="1"/>
          </p:cNvSpPr>
          <p:nvPr>
            <p:ph type="hdr" sz="quarter"/>
          </p:nvPr>
        </p:nvSpPr>
        <p:spPr bwMode="auto">
          <a:xfrm>
            <a:off x="0" y="0"/>
            <a:ext cx="4035425" cy="388938"/>
          </a:xfrm>
          <a:prstGeom prst="rect">
            <a:avLst/>
          </a:prstGeom>
          <a:noFill/>
          <a:ln w="9525">
            <a:noFill/>
            <a:miter lim="800000"/>
            <a:headEnd/>
            <a:tailEnd/>
          </a:ln>
          <a:effectLst/>
        </p:spPr>
        <p:txBody>
          <a:bodyPr vert="horz" wrap="square" lIns="93290" tIns="46645" rIns="93290" bIns="46645" numCol="1" anchor="t" anchorCtr="0" compatLnSpc="1">
            <a:prstTxWarp prst="textNoShape">
              <a:avLst/>
            </a:prstTxWarp>
          </a:bodyPr>
          <a:lstStyle>
            <a:lvl1pPr defTabSz="933440">
              <a:defRPr sz="1200">
                <a:latin typeface="Arial" charset="0"/>
              </a:defRPr>
            </a:lvl1pPr>
          </a:lstStyle>
          <a:p>
            <a:pPr>
              <a:defRPr/>
            </a:pPr>
            <a:endParaRPr lang="en-US"/>
          </a:p>
        </p:txBody>
      </p:sp>
      <p:sp>
        <p:nvSpPr>
          <p:cNvPr id="57347" name="Rectangle 3">
            <a:extLst>
              <a:ext uri="{FF2B5EF4-FFF2-40B4-BE49-F238E27FC236}">
                <a16:creationId xmlns:a16="http://schemas.microsoft.com/office/drawing/2014/main" id="{3CBBE4D7-F2AD-4556-BF3D-6F677E7B2857}"/>
              </a:ext>
            </a:extLst>
          </p:cNvPr>
          <p:cNvSpPr>
            <a:spLocks noGrp="1" noChangeArrowheads="1"/>
          </p:cNvSpPr>
          <p:nvPr>
            <p:ph type="dt" sz="quarter" idx="1"/>
          </p:nvPr>
        </p:nvSpPr>
        <p:spPr bwMode="auto">
          <a:xfrm>
            <a:off x="5273675" y="0"/>
            <a:ext cx="4035425" cy="388938"/>
          </a:xfrm>
          <a:prstGeom prst="rect">
            <a:avLst/>
          </a:prstGeom>
          <a:noFill/>
          <a:ln w="9525">
            <a:noFill/>
            <a:miter lim="800000"/>
            <a:headEnd/>
            <a:tailEnd/>
          </a:ln>
          <a:effectLst/>
        </p:spPr>
        <p:txBody>
          <a:bodyPr vert="horz" wrap="square" lIns="93290" tIns="46645" rIns="93290" bIns="46645" numCol="1" anchor="t" anchorCtr="0" compatLnSpc="1">
            <a:prstTxWarp prst="textNoShape">
              <a:avLst/>
            </a:prstTxWarp>
          </a:bodyPr>
          <a:lstStyle>
            <a:lvl1pPr algn="r" defTabSz="933440">
              <a:defRPr sz="1200">
                <a:latin typeface="Arial" charset="0"/>
              </a:defRPr>
            </a:lvl1pPr>
          </a:lstStyle>
          <a:p>
            <a:pPr>
              <a:defRPr/>
            </a:pPr>
            <a:endParaRPr lang="en-US"/>
          </a:p>
        </p:txBody>
      </p:sp>
      <p:sp>
        <p:nvSpPr>
          <p:cNvPr id="57348" name="Rectangle 4">
            <a:extLst>
              <a:ext uri="{FF2B5EF4-FFF2-40B4-BE49-F238E27FC236}">
                <a16:creationId xmlns:a16="http://schemas.microsoft.com/office/drawing/2014/main" id="{2C9590F5-D0A5-4AFA-919C-D2752F9A4F6E}"/>
              </a:ext>
            </a:extLst>
          </p:cNvPr>
          <p:cNvSpPr>
            <a:spLocks noGrp="1" noChangeArrowheads="1"/>
          </p:cNvSpPr>
          <p:nvPr>
            <p:ph type="ftr" sz="quarter" idx="2"/>
          </p:nvPr>
        </p:nvSpPr>
        <p:spPr bwMode="auto">
          <a:xfrm>
            <a:off x="0" y="6634163"/>
            <a:ext cx="4035425" cy="388937"/>
          </a:xfrm>
          <a:prstGeom prst="rect">
            <a:avLst/>
          </a:prstGeom>
          <a:noFill/>
          <a:ln w="9525">
            <a:noFill/>
            <a:miter lim="800000"/>
            <a:headEnd/>
            <a:tailEnd/>
          </a:ln>
          <a:effectLst/>
        </p:spPr>
        <p:txBody>
          <a:bodyPr vert="horz" wrap="square" lIns="93290" tIns="46645" rIns="93290" bIns="46645" numCol="1" anchor="b" anchorCtr="0" compatLnSpc="1">
            <a:prstTxWarp prst="textNoShape">
              <a:avLst/>
            </a:prstTxWarp>
          </a:bodyPr>
          <a:lstStyle>
            <a:lvl1pPr defTabSz="933440">
              <a:defRPr sz="1200">
                <a:latin typeface="Arial" charset="0"/>
              </a:defRPr>
            </a:lvl1pPr>
          </a:lstStyle>
          <a:p>
            <a:pPr>
              <a:defRPr/>
            </a:pPr>
            <a:endParaRPr lang="en-US"/>
          </a:p>
        </p:txBody>
      </p:sp>
      <p:sp>
        <p:nvSpPr>
          <p:cNvPr id="57349" name="Rectangle 5">
            <a:extLst>
              <a:ext uri="{FF2B5EF4-FFF2-40B4-BE49-F238E27FC236}">
                <a16:creationId xmlns:a16="http://schemas.microsoft.com/office/drawing/2014/main" id="{2DF2FF90-F562-42C2-ABB2-12A79EDC6E59}"/>
              </a:ext>
            </a:extLst>
          </p:cNvPr>
          <p:cNvSpPr>
            <a:spLocks noGrp="1" noChangeArrowheads="1"/>
          </p:cNvSpPr>
          <p:nvPr>
            <p:ph type="sldNum" sz="quarter" idx="3"/>
          </p:nvPr>
        </p:nvSpPr>
        <p:spPr bwMode="auto">
          <a:xfrm>
            <a:off x="5273675" y="6634163"/>
            <a:ext cx="4035425" cy="388937"/>
          </a:xfrm>
          <a:prstGeom prst="rect">
            <a:avLst/>
          </a:prstGeom>
          <a:noFill/>
          <a:ln w="9525">
            <a:noFill/>
            <a:miter lim="800000"/>
            <a:headEnd/>
            <a:tailEnd/>
          </a:ln>
          <a:effectLst/>
        </p:spPr>
        <p:txBody>
          <a:bodyPr vert="horz" wrap="square" lIns="93290" tIns="46645" rIns="93290" bIns="46645" numCol="1" anchor="b" anchorCtr="0" compatLnSpc="1">
            <a:prstTxWarp prst="textNoShape">
              <a:avLst/>
            </a:prstTxWarp>
          </a:bodyPr>
          <a:lstStyle>
            <a:lvl1pPr algn="r" defTabSz="933440">
              <a:defRPr sz="1200"/>
            </a:lvl1pPr>
          </a:lstStyle>
          <a:p>
            <a:pPr>
              <a:defRPr/>
            </a:pPr>
            <a:fld id="{4E498BC4-2B38-4649-AB68-7760A3D3248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0D204A-B047-4C82-BAA7-38C289858708}"/>
              </a:ext>
            </a:extLst>
          </p:cNvPr>
          <p:cNvSpPr>
            <a:spLocks noGrp="1" noChangeArrowheads="1"/>
          </p:cNvSpPr>
          <p:nvPr>
            <p:ph type="hdr" sz="quarter"/>
          </p:nvPr>
        </p:nvSpPr>
        <p:spPr bwMode="auto">
          <a:xfrm>
            <a:off x="0" y="0"/>
            <a:ext cx="4035425" cy="350838"/>
          </a:xfrm>
          <a:prstGeom prst="rect">
            <a:avLst/>
          </a:prstGeom>
          <a:noFill/>
          <a:ln w="9525">
            <a:noFill/>
            <a:miter lim="800000"/>
            <a:headEnd/>
            <a:tailEnd/>
          </a:ln>
          <a:effectLst/>
        </p:spPr>
        <p:txBody>
          <a:bodyPr vert="horz" wrap="square" lIns="93290" tIns="46645" rIns="93290" bIns="46645" numCol="1" anchor="t" anchorCtr="0" compatLnSpc="1">
            <a:prstTxWarp prst="textNoShape">
              <a:avLst/>
            </a:prstTxWarp>
          </a:bodyPr>
          <a:lstStyle>
            <a:lvl1pPr defTabSz="933440">
              <a:defRPr sz="1200">
                <a:latin typeface="Times New Roman" charset="0"/>
              </a:defRPr>
            </a:lvl1pPr>
          </a:lstStyle>
          <a:p>
            <a:pPr>
              <a:defRPr/>
            </a:pPr>
            <a:endParaRPr lang="en-US"/>
          </a:p>
        </p:txBody>
      </p:sp>
      <p:sp>
        <p:nvSpPr>
          <p:cNvPr id="3075" name="Rectangle 3">
            <a:extLst>
              <a:ext uri="{FF2B5EF4-FFF2-40B4-BE49-F238E27FC236}">
                <a16:creationId xmlns:a16="http://schemas.microsoft.com/office/drawing/2014/main" id="{D2C24C1C-FB6C-4E71-AE55-0E20B93C1A20}"/>
              </a:ext>
            </a:extLst>
          </p:cNvPr>
          <p:cNvSpPr>
            <a:spLocks noGrp="1" noChangeArrowheads="1"/>
          </p:cNvSpPr>
          <p:nvPr>
            <p:ph type="dt" idx="1"/>
          </p:nvPr>
        </p:nvSpPr>
        <p:spPr bwMode="auto">
          <a:xfrm>
            <a:off x="5273675" y="0"/>
            <a:ext cx="4035425" cy="350838"/>
          </a:xfrm>
          <a:prstGeom prst="rect">
            <a:avLst/>
          </a:prstGeom>
          <a:noFill/>
          <a:ln w="9525">
            <a:noFill/>
            <a:miter lim="800000"/>
            <a:headEnd/>
            <a:tailEnd/>
          </a:ln>
          <a:effectLst/>
        </p:spPr>
        <p:txBody>
          <a:bodyPr vert="horz" wrap="square" lIns="93290" tIns="46645" rIns="93290" bIns="46645" numCol="1" anchor="t" anchorCtr="0" compatLnSpc="1">
            <a:prstTxWarp prst="textNoShape">
              <a:avLst/>
            </a:prstTxWarp>
          </a:bodyPr>
          <a:lstStyle>
            <a:lvl1pPr algn="r" defTabSz="933440">
              <a:defRPr sz="1200">
                <a:latin typeface="Times New Roman" charset="0"/>
              </a:defRPr>
            </a:lvl1pPr>
          </a:lstStyle>
          <a:p>
            <a:pPr>
              <a:defRPr/>
            </a:pPr>
            <a:endParaRPr lang="en-US"/>
          </a:p>
        </p:txBody>
      </p:sp>
      <p:sp>
        <p:nvSpPr>
          <p:cNvPr id="3076" name="Rectangle 4">
            <a:extLst>
              <a:ext uri="{FF2B5EF4-FFF2-40B4-BE49-F238E27FC236}">
                <a16:creationId xmlns:a16="http://schemas.microsoft.com/office/drawing/2014/main" id="{4B4286E0-6C7E-4E3A-9E03-9EB260F9740E}"/>
              </a:ext>
            </a:extLst>
          </p:cNvPr>
          <p:cNvSpPr>
            <a:spLocks noGrp="1" noRot="1" noChangeAspect="1" noChangeArrowheads="1" noTextEdit="1"/>
          </p:cNvSpPr>
          <p:nvPr>
            <p:ph type="sldImg" idx="2"/>
          </p:nvPr>
        </p:nvSpPr>
        <p:spPr bwMode="auto">
          <a:xfrm>
            <a:off x="2898775" y="525463"/>
            <a:ext cx="3513138" cy="2635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E4CDA6A-6125-4647-912F-78D9F91A3019}"/>
              </a:ext>
            </a:extLst>
          </p:cNvPr>
          <p:cNvSpPr>
            <a:spLocks noGrp="1" noChangeArrowheads="1"/>
          </p:cNvSpPr>
          <p:nvPr>
            <p:ph type="body" sz="quarter" idx="3"/>
          </p:nvPr>
        </p:nvSpPr>
        <p:spPr bwMode="auto">
          <a:xfrm>
            <a:off x="1241425" y="3336925"/>
            <a:ext cx="6826250" cy="3160713"/>
          </a:xfrm>
          <a:prstGeom prst="rect">
            <a:avLst/>
          </a:prstGeom>
          <a:noFill/>
          <a:ln w="9525">
            <a:noFill/>
            <a:miter lim="800000"/>
            <a:headEnd/>
            <a:tailEnd/>
          </a:ln>
          <a:effectLst/>
        </p:spPr>
        <p:txBody>
          <a:bodyPr vert="horz" wrap="square" lIns="93290" tIns="46645" rIns="93290" bIns="466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BA49F209-F70E-4F92-B0C5-D37B3BC9B3B2}"/>
              </a:ext>
            </a:extLst>
          </p:cNvPr>
          <p:cNvSpPr>
            <a:spLocks noGrp="1" noChangeArrowheads="1"/>
          </p:cNvSpPr>
          <p:nvPr>
            <p:ph type="ftr" sz="quarter" idx="4"/>
          </p:nvPr>
        </p:nvSpPr>
        <p:spPr bwMode="auto">
          <a:xfrm>
            <a:off x="0" y="6672263"/>
            <a:ext cx="4035425" cy="350837"/>
          </a:xfrm>
          <a:prstGeom prst="rect">
            <a:avLst/>
          </a:prstGeom>
          <a:noFill/>
          <a:ln w="9525">
            <a:noFill/>
            <a:miter lim="800000"/>
            <a:headEnd/>
            <a:tailEnd/>
          </a:ln>
          <a:effectLst/>
        </p:spPr>
        <p:txBody>
          <a:bodyPr vert="horz" wrap="square" lIns="93290" tIns="46645" rIns="93290" bIns="46645" numCol="1" anchor="b" anchorCtr="0" compatLnSpc="1">
            <a:prstTxWarp prst="textNoShape">
              <a:avLst/>
            </a:prstTxWarp>
          </a:bodyPr>
          <a:lstStyle>
            <a:lvl1pPr defTabSz="933440">
              <a:defRPr sz="1200">
                <a:latin typeface="Times New Roman" charset="0"/>
              </a:defRPr>
            </a:lvl1pPr>
          </a:lstStyle>
          <a:p>
            <a:pPr>
              <a:defRPr/>
            </a:pPr>
            <a:endParaRPr lang="en-US"/>
          </a:p>
        </p:txBody>
      </p:sp>
      <p:sp>
        <p:nvSpPr>
          <p:cNvPr id="3079" name="Rectangle 7">
            <a:extLst>
              <a:ext uri="{FF2B5EF4-FFF2-40B4-BE49-F238E27FC236}">
                <a16:creationId xmlns:a16="http://schemas.microsoft.com/office/drawing/2014/main" id="{D845BEA4-CFDF-46DC-BF96-4FB2E070FBAA}"/>
              </a:ext>
            </a:extLst>
          </p:cNvPr>
          <p:cNvSpPr>
            <a:spLocks noGrp="1" noChangeArrowheads="1"/>
          </p:cNvSpPr>
          <p:nvPr>
            <p:ph type="sldNum" sz="quarter" idx="5"/>
          </p:nvPr>
        </p:nvSpPr>
        <p:spPr bwMode="auto">
          <a:xfrm>
            <a:off x="5273675" y="6672263"/>
            <a:ext cx="4035425" cy="350837"/>
          </a:xfrm>
          <a:prstGeom prst="rect">
            <a:avLst/>
          </a:prstGeom>
          <a:noFill/>
          <a:ln w="9525">
            <a:noFill/>
            <a:miter lim="800000"/>
            <a:headEnd/>
            <a:tailEnd/>
          </a:ln>
          <a:effectLst/>
        </p:spPr>
        <p:txBody>
          <a:bodyPr vert="horz" wrap="square" lIns="93290" tIns="46645" rIns="93290" bIns="46645" numCol="1" anchor="b" anchorCtr="0" compatLnSpc="1">
            <a:prstTxWarp prst="textNoShape">
              <a:avLst/>
            </a:prstTxWarp>
          </a:bodyPr>
          <a:lstStyle>
            <a:lvl1pPr algn="r" defTabSz="933440">
              <a:defRPr sz="1200">
                <a:latin typeface="Times New Roman" panose="02020603050405020304" pitchFamily="18" charset="0"/>
              </a:defRPr>
            </a:lvl1pPr>
          </a:lstStyle>
          <a:p>
            <a:pPr>
              <a:defRPr/>
            </a:pPr>
            <a:fld id="{C92916F5-5FC5-4597-B974-8F1138FCF1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632146A-5D7F-49AA-B65A-FC698670B4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4538" indent="-285750" defTabSz="931863">
              <a:defRPr sz="1600">
                <a:solidFill>
                  <a:schemeClr val="tx1"/>
                </a:solidFill>
                <a:latin typeface="Arial" panose="020B0604020202020204" pitchFamily="34" charset="0"/>
              </a:defRPr>
            </a:lvl2pPr>
            <a:lvl3pPr marL="1146175" indent="-228600" defTabSz="931863">
              <a:defRPr sz="1600">
                <a:solidFill>
                  <a:schemeClr val="tx1"/>
                </a:solidFill>
                <a:latin typeface="Arial" panose="020B0604020202020204" pitchFamily="34" charset="0"/>
              </a:defRPr>
            </a:lvl3pPr>
            <a:lvl4pPr marL="1603375" indent="-228600" defTabSz="931863">
              <a:defRPr sz="1600">
                <a:solidFill>
                  <a:schemeClr val="tx1"/>
                </a:solidFill>
                <a:latin typeface="Arial" panose="020B0604020202020204" pitchFamily="34" charset="0"/>
              </a:defRPr>
            </a:lvl4pPr>
            <a:lvl5pPr marL="2062163" indent="-228600" defTabSz="931863">
              <a:defRPr sz="1600">
                <a:solidFill>
                  <a:schemeClr val="tx1"/>
                </a:solidFill>
                <a:latin typeface="Arial" panose="020B0604020202020204" pitchFamily="34" charset="0"/>
              </a:defRPr>
            </a:lvl5pPr>
            <a:lvl6pPr marL="2519363"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6563"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33763"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90963"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6F6F1A2A-FE15-41D3-B5AD-3C953B8F9381}" type="slidenum">
              <a:rPr lang="en-US" altLang="en-US" sz="1200" smtClean="0">
                <a:latin typeface="Times New Roman" panose="02020603050405020304" pitchFamily="18" charset="0"/>
              </a:rPr>
              <a:pPr/>
              <a:t>1</a:t>
            </a:fld>
            <a:endParaRPr lang="en-US" altLang="en-US" sz="1200">
              <a:latin typeface="Times New Roman" panose="02020603050405020304" pitchFamily="18" charset="0"/>
            </a:endParaRPr>
          </a:p>
        </p:txBody>
      </p:sp>
      <p:sp>
        <p:nvSpPr>
          <p:cNvPr id="6147" name="Rectangle 2">
            <a:extLst>
              <a:ext uri="{FF2B5EF4-FFF2-40B4-BE49-F238E27FC236}">
                <a16:creationId xmlns:a16="http://schemas.microsoft.com/office/drawing/2014/main" id="{A94ED3A7-D6F4-4270-BC63-4A4E5DDBB91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C30E4D8-BFE6-4DA2-9455-17E12F01EF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B85530B-E1E9-4807-8050-1E9516E616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4538" indent="-285750" defTabSz="931863">
              <a:defRPr sz="1600">
                <a:solidFill>
                  <a:schemeClr val="tx1"/>
                </a:solidFill>
                <a:latin typeface="Arial" panose="020B0604020202020204" pitchFamily="34" charset="0"/>
              </a:defRPr>
            </a:lvl2pPr>
            <a:lvl3pPr marL="1146175" indent="-228600" defTabSz="931863">
              <a:defRPr sz="1600">
                <a:solidFill>
                  <a:schemeClr val="tx1"/>
                </a:solidFill>
                <a:latin typeface="Arial" panose="020B0604020202020204" pitchFamily="34" charset="0"/>
              </a:defRPr>
            </a:lvl3pPr>
            <a:lvl4pPr marL="1603375" indent="-228600" defTabSz="931863">
              <a:defRPr sz="1600">
                <a:solidFill>
                  <a:schemeClr val="tx1"/>
                </a:solidFill>
                <a:latin typeface="Arial" panose="020B0604020202020204" pitchFamily="34" charset="0"/>
              </a:defRPr>
            </a:lvl4pPr>
            <a:lvl5pPr marL="2062163" indent="-228600" defTabSz="931863">
              <a:defRPr sz="1600">
                <a:solidFill>
                  <a:schemeClr val="tx1"/>
                </a:solidFill>
                <a:latin typeface="Arial" panose="020B0604020202020204" pitchFamily="34" charset="0"/>
              </a:defRPr>
            </a:lvl5pPr>
            <a:lvl6pPr marL="2519363"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6563"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33763"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90963"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1D48A264-D945-4491-921F-D4CEAA2AABC6}"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
        <p:nvSpPr>
          <p:cNvPr id="26627" name="Rectangle 2">
            <a:extLst>
              <a:ext uri="{FF2B5EF4-FFF2-40B4-BE49-F238E27FC236}">
                <a16:creationId xmlns:a16="http://schemas.microsoft.com/office/drawing/2014/main" id="{D2BF2C7B-E22E-4B6F-8729-50E73FAB95D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BE3997E-7446-433E-B66A-4AAEC1215E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Your own service level will determine what is in this slide.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EDBF6E6-A823-4FEE-91FC-3250F2F343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4538" indent="-285750" defTabSz="931863">
              <a:defRPr sz="1600">
                <a:solidFill>
                  <a:schemeClr val="tx1"/>
                </a:solidFill>
                <a:latin typeface="Arial" panose="020B0604020202020204" pitchFamily="34" charset="0"/>
              </a:defRPr>
            </a:lvl2pPr>
            <a:lvl3pPr marL="1146175" indent="-228600" defTabSz="931863">
              <a:defRPr sz="1600">
                <a:solidFill>
                  <a:schemeClr val="tx1"/>
                </a:solidFill>
                <a:latin typeface="Arial" panose="020B0604020202020204" pitchFamily="34" charset="0"/>
              </a:defRPr>
            </a:lvl3pPr>
            <a:lvl4pPr marL="1603375" indent="-228600" defTabSz="931863">
              <a:defRPr sz="1600">
                <a:solidFill>
                  <a:schemeClr val="tx1"/>
                </a:solidFill>
                <a:latin typeface="Arial" panose="020B0604020202020204" pitchFamily="34" charset="0"/>
              </a:defRPr>
            </a:lvl4pPr>
            <a:lvl5pPr marL="2062163" indent="-228600" defTabSz="931863">
              <a:defRPr sz="1600">
                <a:solidFill>
                  <a:schemeClr val="tx1"/>
                </a:solidFill>
                <a:latin typeface="Arial" panose="020B0604020202020204" pitchFamily="34" charset="0"/>
              </a:defRPr>
            </a:lvl5pPr>
            <a:lvl6pPr marL="2519363"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6563"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33763"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90963"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38BF752F-60CA-484E-893D-70F57052EE48}"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28675" name="Rectangle 2">
            <a:extLst>
              <a:ext uri="{FF2B5EF4-FFF2-40B4-BE49-F238E27FC236}">
                <a16:creationId xmlns:a16="http://schemas.microsoft.com/office/drawing/2014/main" id="{8EC341D9-3E33-4E24-8409-AED2BBA97DE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43474AF-2CCE-405B-B0C2-E8CB1B9921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0229D3C-7339-409B-B170-D1A1FDE45E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4538" indent="-285750" defTabSz="931863">
              <a:defRPr sz="1600">
                <a:solidFill>
                  <a:schemeClr val="tx1"/>
                </a:solidFill>
                <a:latin typeface="Arial" panose="020B0604020202020204" pitchFamily="34" charset="0"/>
              </a:defRPr>
            </a:lvl2pPr>
            <a:lvl3pPr marL="1146175" indent="-228600" defTabSz="931863">
              <a:defRPr sz="1600">
                <a:solidFill>
                  <a:schemeClr val="tx1"/>
                </a:solidFill>
                <a:latin typeface="Arial" panose="020B0604020202020204" pitchFamily="34" charset="0"/>
              </a:defRPr>
            </a:lvl3pPr>
            <a:lvl4pPr marL="1603375" indent="-228600" defTabSz="931863">
              <a:defRPr sz="1600">
                <a:solidFill>
                  <a:schemeClr val="tx1"/>
                </a:solidFill>
                <a:latin typeface="Arial" panose="020B0604020202020204" pitchFamily="34" charset="0"/>
              </a:defRPr>
            </a:lvl4pPr>
            <a:lvl5pPr marL="2062163" indent="-228600" defTabSz="931863">
              <a:defRPr sz="1600">
                <a:solidFill>
                  <a:schemeClr val="tx1"/>
                </a:solidFill>
                <a:latin typeface="Arial" panose="020B0604020202020204" pitchFamily="34" charset="0"/>
              </a:defRPr>
            </a:lvl5pPr>
            <a:lvl6pPr marL="2519363"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6563"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33763"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90963"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28E75EBD-9BE0-45BF-8E7A-CCD4C5A4C7AD}" type="slidenum">
              <a:rPr lang="en-US" altLang="en-US" sz="1200" smtClean="0">
                <a:latin typeface="Times New Roman" panose="02020603050405020304" pitchFamily="18" charset="0"/>
              </a:rPr>
              <a:pPr/>
              <a:t>2</a:t>
            </a:fld>
            <a:endParaRPr lang="en-US" altLang="en-US" sz="1200">
              <a:latin typeface="Times New Roman" panose="02020603050405020304" pitchFamily="18" charset="0"/>
            </a:endParaRPr>
          </a:p>
        </p:txBody>
      </p:sp>
      <p:sp>
        <p:nvSpPr>
          <p:cNvPr id="8195" name="Rectangle 2">
            <a:extLst>
              <a:ext uri="{FF2B5EF4-FFF2-40B4-BE49-F238E27FC236}">
                <a16:creationId xmlns:a16="http://schemas.microsoft.com/office/drawing/2014/main" id="{FCE19395-BCDB-4B4E-8576-08216C3BD0E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12D7E2E-1204-4EFC-9269-D72C127F3D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Depending on your firm’s assets under management, you may or may not want to include this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DC27265-7493-41ED-A69E-E5CCAE1DB4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4538" indent="-285750" defTabSz="931863">
              <a:defRPr sz="1600">
                <a:solidFill>
                  <a:schemeClr val="tx1"/>
                </a:solidFill>
                <a:latin typeface="Arial" panose="020B0604020202020204" pitchFamily="34" charset="0"/>
              </a:defRPr>
            </a:lvl2pPr>
            <a:lvl3pPr marL="1146175" indent="-228600" defTabSz="931863">
              <a:defRPr sz="1600">
                <a:solidFill>
                  <a:schemeClr val="tx1"/>
                </a:solidFill>
                <a:latin typeface="Arial" panose="020B0604020202020204" pitchFamily="34" charset="0"/>
              </a:defRPr>
            </a:lvl3pPr>
            <a:lvl4pPr marL="1603375" indent="-228600" defTabSz="931863">
              <a:defRPr sz="1600">
                <a:solidFill>
                  <a:schemeClr val="tx1"/>
                </a:solidFill>
                <a:latin typeface="Arial" panose="020B0604020202020204" pitchFamily="34" charset="0"/>
              </a:defRPr>
            </a:lvl4pPr>
            <a:lvl5pPr marL="2062163" indent="-228600" defTabSz="931863">
              <a:defRPr sz="1600">
                <a:solidFill>
                  <a:schemeClr val="tx1"/>
                </a:solidFill>
                <a:latin typeface="Arial" panose="020B0604020202020204" pitchFamily="34" charset="0"/>
              </a:defRPr>
            </a:lvl5pPr>
            <a:lvl6pPr marL="2519363"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6563"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33763"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90963"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B0D5B5D7-DEF3-4F7C-A5F8-73AA61173A82}" type="slidenum">
              <a:rPr lang="en-US" altLang="en-US" sz="1200" smtClean="0">
                <a:latin typeface="Times New Roman" panose="02020603050405020304" pitchFamily="18" charset="0"/>
              </a:rPr>
              <a:pPr/>
              <a:t>3</a:t>
            </a:fld>
            <a:endParaRPr lang="en-US" altLang="en-US" sz="1200">
              <a:latin typeface="Times New Roman" panose="02020603050405020304" pitchFamily="18" charset="0"/>
            </a:endParaRPr>
          </a:p>
        </p:txBody>
      </p:sp>
      <p:sp>
        <p:nvSpPr>
          <p:cNvPr id="10243" name="Rectangle 11266">
            <a:extLst>
              <a:ext uri="{FF2B5EF4-FFF2-40B4-BE49-F238E27FC236}">
                <a16:creationId xmlns:a16="http://schemas.microsoft.com/office/drawing/2014/main" id="{35BA1A9E-B810-47C6-BD10-8F5986E2D2B7}"/>
              </a:ext>
            </a:extLst>
          </p:cNvPr>
          <p:cNvSpPr>
            <a:spLocks noGrp="1" noRot="1" noChangeAspect="1" noChangeArrowheads="1" noTextEdit="1"/>
          </p:cNvSpPr>
          <p:nvPr>
            <p:ph type="sldImg"/>
          </p:nvPr>
        </p:nvSpPr>
        <p:spPr>
          <a:solidFill>
            <a:srgbClr val="FFFFFF"/>
          </a:solidFill>
          <a:ln/>
        </p:spPr>
      </p:sp>
      <p:sp>
        <p:nvSpPr>
          <p:cNvPr id="10244" name="Rectangle 11267">
            <a:extLst>
              <a:ext uri="{FF2B5EF4-FFF2-40B4-BE49-F238E27FC236}">
                <a16:creationId xmlns:a16="http://schemas.microsoft.com/office/drawing/2014/main" id="{CE5A35B7-00A2-4E7A-B62B-FFB58EAFC205}"/>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Times New Roman" panose="02020603050405020304" pitchFamily="18" charset="0"/>
              </a:rPr>
              <a:t>We put a lot of emphasis on the importance of a disciplined and strongly research-oriented approach and also the service that we offer.</a:t>
            </a:r>
          </a:p>
          <a:p>
            <a:endParaRPr lang="en-US" altLang="en-US">
              <a:latin typeface="Times New Roman" panose="02020603050405020304" pitchFamily="18" charset="0"/>
            </a:endParaRPr>
          </a:p>
          <a:p>
            <a:r>
              <a:rPr lang="en-US" altLang="en-US">
                <a:latin typeface="Times New Roman" panose="02020603050405020304" pitchFamily="18" charset="0"/>
              </a:rPr>
              <a:t>Objectivity is also important. The fact that this is a fee-based product is something that we believe the client may view as a plus.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5BD9FAE-08F3-4ED8-8C95-061FA36795FC}"/>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21AFBC68-D9C5-4103-B2B3-161A4DFD249D}"/>
              </a:ext>
            </a:extLst>
          </p:cNvPr>
          <p:cNvSpPr>
            <a:spLocks noGrp="1"/>
          </p:cNvSpPr>
          <p:nvPr>
            <p:ph type="body" idx="1"/>
          </p:nvPr>
        </p:nvSpPr>
        <p:spPr/>
        <p:txBody>
          <a:bodyPr>
            <a:normAutofit/>
          </a:bodyPr>
          <a:lstStyle/>
          <a:p>
            <a:pPr marL="233498" indent="-233498" defTabSz="575007">
              <a:lnSpc>
                <a:spcPct val="124000"/>
              </a:lnSpc>
              <a:spcBef>
                <a:spcPts val="300"/>
              </a:spcBef>
              <a:buClr>
                <a:srgbClr val="6A7696"/>
              </a:buClr>
              <a:buSzPct val="100000"/>
              <a:defRPr/>
            </a:pPr>
            <a:endParaRPr lang="en-US" dirty="0"/>
          </a:p>
          <a:p>
            <a:pPr>
              <a:defRPr/>
            </a:pPr>
            <a:endParaRPr lang="en-US" dirty="0"/>
          </a:p>
        </p:txBody>
      </p:sp>
      <p:sp>
        <p:nvSpPr>
          <p:cNvPr id="12292" name="Slide Number Placeholder 3">
            <a:extLst>
              <a:ext uri="{FF2B5EF4-FFF2-40B4-BE49-F238E27FC236}">
                <a16:creationId xmlns:a16="http://schemas.microsoft.com/office/drawing/2014/main" id="{02F0C2F7-9FC5-4C58-97F0-393EA76C22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2950" indent="-285750" defTabSz="931863">
              <a:defRPr sz="1600">
                <a:solidFill>
                  <a:schemeClr val="tx1"/>
                </a:solidFill>
                <a:latin typeface="Arial" panose="020B0604020202020204" pitchFamily="34" charset="0"/>
              </a:defRPr>
            </a:lvl2pPr>
            <a:lvl3pPr marL="1143000" indent="-228600" defTabSz="931863">
              <a:defRPr sz="1600">
                <a:solidFill>
                  <a:schemeClr val="tx1"/>
                </a:solidFill>
                <a:latin typeface="Arial" panose="020B0604020202020204" pitchFamily="34" charset="0"/>
              </a:defRPr>
            </a:lvl3pPr>
            <a:lvl4pPr marL="1600200" indent="-228600" defTabSz="931863">
              <a:defRPr sz="1600">
                <a:solidFill>
                  <a:schemeClr val="tx1"/>
                </a:solidFill>
                <a:latin typeface="Arial" panose="020B0604020202020204" pitchFamily="34" charset="0"/>
              </a:defRPr>
            </a:lvl4pPr>
            <a:lvl5pPr marL="2057400" indent="-228600" defTabSz="931863">
              <a:defRPr sz="16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E155BB62-A994-4779-8B0B-BE5B396AFD61}" type="slidenum">
              <a:rPr lang="en-US" altLang="en-US" sz="1200" smtClean="0">
                <a:latin typeface="Times New Roman" panose="02020603050405020304" pitchFamily="18" charset="0"/>
              </a:rPr>
              <a:pPr/>
              <a:t>4</a:t>
            </a:fld>
            <a:endParaRPr lang="en-US" altLang="en-US" sz="12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A8C66D8E-F2C8-406E-AA8D-C9B067381C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4538" indent="-285750" defTabSz="931863">
              <a:defRPr sz="1600">
                <a:solidFill>
                  <a:schemeClr val="tx1"/>
                </a:solidFill>
                <a:latin typeface="Arial" panose="020B0604020202020204" pitchFamily="34" charset="0"/>
              </a:defRPr>
            </a:lvl2pPr>
            <a:lvl3pPr marL="1146175" indent="-228600" defTabSz="931863">
              <a:defRPr sz="1600">
                <a:solidFill>
                  <a:schemeClr val="tx1"/>
                </a:solidFill>
                <a:latin typeface="Arial" panose="020B0604020202020204" pitchFamily="34" charset="0"/>
              </a:defRPr>
            </a:lvl3pPr>
            <a:lvl4pPr marL="1603375" indent="-228600" defTabSz="931863">
              <a:defRPr sz="1600">
                <a:solidFill>
                  <a:schemeClr val="tx1"/>
                </a:solidFill>
                <a:latin typeface="Arial" panose="020B0604020202020204" pitchFamily="34" charset="0"/>
              </a:defRPr>
            </a:lvl4pPr>
            <a:lvl5pPr marL="2062163" indent="-228600" defTabSz="931863">
              <a:defRPr sz="1600">
                <a:solidFill>
                  <a:schemeClr val="tx1"/>
                </a:solidFill>
                <a:latin typeface="Arial" panose="020B0604020202020204" pitchFamily="34" charset="0"/>
              </a:defRPr>
            </a:lvl5pPr>
            <a:lvl6pPr marL="2519363"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6563"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33763"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90963"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846280ED-E31F-4CB4-94A2-78906A8EA83C}"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
        <p:nvSpPr>
          <p:cNvPr id="14339" name="Rectangle 2">
            <a:extLst>
              <a:ext uri="{FF2B5EF4-FFF2-40B4-BE49-F238E27FC236}">
                <a16:creationId xmlns:a16="http://schemas.microsoft.com/office/drawing/2014/main" id="{9C66D831-247A-4727-862B-0A98AEDB369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536BC3BA-E89B-41F1-BE73-2E01C53A1D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When we begin working with new clients we explain that our strategy is dependent on first understanding their risk tolerance. Then we seek to generate the best long-term return we can without violating the client’s shorter-term risk tolerance. We define risk tolerance as the loss threshold for one year.</a:t>
            </a:r>
          </a:p>
          <a:p>
            <a:endParaRPr lang="en-US" altLang="en-US">
              <a:latin typeface="Times New Roman" panose="02020603050405020304" pitchFamily="18" charset="0"/>
            </a:endParaRPr>
          </a:p>
          <a:p>
            <a:r>
              <a:rPr lang="en-US" altLang="en-US">
                <a:latin typeface="Times New Roman" panose="02020603050405020304" pitchFamily="18" charset="0"/>
              </a:rPr>
              <a:t>If the client has an inconsistency between their return needs and risk tolerance then the advisor should discuss this with them and help them recognize that either risk needs to be increased or return objectives need to be lowered (or some combination of the two).</a:t>
            </a:r>
          </a:p>
          <a:p>
            <a:endParaRPr lang="en-US" altLang="en-US">
              <a:latin typeface="Times New Roman" panose="02020603050405020304" pitchFamily="18" charset="0"/>
            </a:endParaRPr>
          </a:p>
          <a:p>
            <a:r>
              <a:rPr lang="en-US" altLang="en-US">
                <a:latin typeface="Times New Roman" panose="02020603050405020304" pitchFamily="18" charset="0"/>
              </a:rPr>
              <a:t>You can see our expected return ranges for each model  by looking under the model portfolio tab and clicking on Expected Return Ranges on the left navigation bar, under Performance.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BBB1739-0978-4DE7-866A-0D24BFD1AA54}"/>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CD0FAF39-7AAB-44D0-93E4-96C86543F8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6388" name="Slide Number Placeholder 3">
            <a:extLst>
              <a:ext uri="{FF2B5EF4-FFF2-40B4-BE49-F238E27FC236}">
                <a16:creationId xmlns:a16="http://schemas.microsoft.com/office/drawing/2014/main" id="{EA477943-D714-47DE-957B-AB49EEE5AD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2950" indent="-285750" defTabSz="931863">
              <a:defRPr sz="1600">
                <a:solidFill>
                  <a:schemeClr val="tx1"/>
                </a:solidFill>
                <a:latin typeface="Arial" panose="020B0604020202020204" pitchFamily="34" charset="0"/>
              </a:defRPr>
            </a:lvl2pPr>
            <a:lvl3pPr marL="1143000" indent="-228600" defTabSz="931863">
              <a:defRPr sz="1600">
                <a:solidFill>
                  <a:schemeClr val="tx1"/>
                </a:solidFill>
                <a:latin typeface="Arial" panose="020B0604020202020204" pitchFamily="34" charset="0"/>
              </a:defRPr>
            </a:lvl3pPr>
            <a:lvl4pPr marL="1600200" indent="-228600" defTabSz="931863">
              <a:defRPr sz="1600">
                <a:solidFill>
                  <a:schemeClr val="tx1"/>
                </a:solidFill>
                <a:latin typeface="Arial" panose="020B0604020202020204" pitchFamily="34" charset="0"/>
              </a:defRPr>
            </a:lvl4pPr>
            <a:lvl5pPr marL="2057400" indent="-228600" defTabSz="931863">
              <a:defRPr sz="16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A244CEB2-BBDB-4EE2-92D3-CE6CC84EDEEF}" type="slidenum">
              <a:rPr lang="en-US" altLang="en-US" sz="1200" smtClean="0">
                <a:latin typeface="Times New Roman" panose="02020603050405020304" pitchFamily="18" charset="0"/>
              </a:rPr>
              <a:pPr/>
              <a:t>6</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ED4F029-3583-4D27-8472-D96005B823F4}"/>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69DC7E03-8F33-44C5-BCA9-2CC711BD54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8436" name="Slide Number Placeholder 3">
            <a:extLst>
              <a:ext uri="{FF2B5EF4-FFF2-40B4-BE49-F238E27FC236}">
                <a16:creationId xmlns:a16="http://schemas.microsoft.com/office/drawing/2014/main" id="{37217BDD-62CB-48B2-9758-1675D6CEC7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2950" indent="-285750" defTabSz="931863">
              <a:defRPr sz="1600">
                <a:solidFill>
                  <a:schemeClr val="tx1"/>
                </a:solidFill>
                <a:latin typeface="Arial" panose="020B0604020202020204" pitchFamily="34" charset="0"/>
              </a:defRPr>
            </a:lvl2pPr>
            <a:lvl3pPr marL="1143000" indent="-228600" defTabSz="931863">
              <a:defRPr sz="1600">
                <a:solidFill>
                  <a:schemeClr val="tx1"/>
                </a:solidFill>
                <a:latin typeface="Arial" panose="020B0604020202020204" pitchFamily="34" charset="0"/>
              </a:defRPr>
            </a:lvl3pPr>
            <a:lvl4pPr marL="1600200" indent="-228600" defTabSz="931863">
              <a:defRPr sz="1600">
                <a:solidFill>
                  <a:schemeClr val="tx1"/>
                </a:solidFill>
                <a:latin typeface="Arial" panose="020B0604020202020204" pitchFamily="34" charset="0"/>
              </a:defRPr>
            </a:lvl4pPr>
            <a:lvl5pPr marL="2057400" indent="-228600" defTabSz="931863">
              <a:defRPr sz="16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9C2DC66B-6212-4DDC-8CA9-189DEFE93F8E}"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34BF3FC-237A-43A0-94A4-0417427ADD29}"/>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D77060CF-BE87-4845-8B63-8CBDB3B076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484" name="Slide Number Placeholder 3">
            <a:extLst>
              <a:ext uri="{FF2B5EF4-FFF2-40B4-BE49-F238E27FC236}">
                <a16:creationId xmlns:a16="http://schemas.microsoft.com/office/drawing/2014/main" id="{421EBAC8-C67A-4A5F-98F4-F06CB603BD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2950" indent="-285750" defTabSz="931863">
              <a:defRPr sz="1600">
                <a:solidFill>
                  <a:schemeClr val="tx1"/>
                </a:solidFill>
                <a:latin typeface="Arial" panose="020B0604020202020204" pitchFamily="34" charset="0"/>
              </a:defRPr>
            </a:lvl2pPr>
            <a:lvl3pPr marL="1143000" indent="-228600" defTabSz="931863">
              <a:defRPr sz="1600">
                <a:solidFill>
                  <a:schemeClr val="tx1"/>
                </a:solidFill>
                <a:latin typeface="Arial" panose="020B0604020202020204" pitchFamily="34" charset="0"/>
              </a:defRPr>
            </a:lvl3pPr>
            <a:lvl4pPr marL="1600200" indent="-228600" defTabSz="931863">
              <a:defRPr sz="1600">
                <a:solidFill>
                  <a:schemeClr val="tx1"/>
                </a:solidFill>
                <a:latin typeface="Arial" panose="020B0604020202020204" pitchFamily="34" charset="0"/>
              </a:defRPr>
            </a:lvl4pPr>
            <a:lvl5pPr marL="2057400" indent="-228600" defTabSz="931863">
              <a:defRPr sz="16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70E90E6A-5FA4-4998-9F15-04A74538749E}" type="slidenum">
              <a:rPr lang="en-US" altLang="en-US" sz="1200" smtClean="0">
                <a:latin typeface="Times New Roman" panose="02020603050405020304" pitchFamily="18" charset="0"/>
              </a:rPr>
              <a:pPr/>
              <a:t>8</a:t>
            </a:fld>
            <a:endParaRPr lang="en-US" altLang="en-US" sz="12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06C6E21-DB56-4F0C-BEA9-D9A225CEB8E7}"/>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BDBFF9D-6B34-43A4-860D-E3BD4A6D0107}"/>
              </a:ext>
            </a:extLst>
          </p:cNvPr>
          <p:cNvSpPr>
            <a:spLocks noGrp="1"/>
          </p:cNvSpPr>
          <p:nvPr>
            <p:ph type="body" idx="1"/>
          </p:nvPr>
        </p:nvSpPr>
        <p:spPr/>
        <p:txBody>
          <a:bodyPr>
            <a:normAutofit/>
          </a:bodyPr>
          <a:lstStyle/>
          <a:p>
            <a:pPr marL="233498" indent="-233498" defTabSz="575007">
              <a:lnSpc>
                <a:spcPct val="124000"/>
              </a:lnSpc>
              <a:spcBef>
                <a:spcPts val="300"/>
              </a:spcBef>
              <a:buClr>
                <a:srgbClr val="6A7696"/>
              </a:buClr>
              <a:buSzPct val="100000"/>
              <a:defRPr/>
            </a:pPr>
            <a:endParaRPr lang="en-US" dirty="0"/>
          </a:p>
          <a:p>
            <a:pPr>
              <a:defRPr/>
            </a:pPr>
            <a:endParaRPr lang="en-US" dirty="0"/>
          </a:p>
        </p:txBody>
      </p:sp>
      <p:sp>
        <p:nvSpPr>
          <p:cNvPr id="22532" name="Slide Number Placeholder 3">
            <a:extLst>
              <a:ext uri="{FF2B5EF4-FFF2-40B4-BE49-F238E27FC236}">
                <a16:creationId xmlns:a16="http://schemas.microsoft.com/office/drawing/2014/main" id="{2DEF2288-8963-4A69-B55A-11241154A9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600">
                <a:solidFill>
                  <a:schemeClr val="tx1"/>
                </a:solidFill>
                <a:latin typeface="Arial" panose="020B0604020202020204" pitchFamily="34" charset="0"/>
              </a:defRPr>
            </a:lvl1pPr>
            <a:lvl2pPr marL="742950" indent="-285750" defTabSz="931863">
              <a:defRPr sz="1600">
                <a:solidFill>
                  <a:schemeClr val="tx1"/>
                </a:solidFill>
                <a:latin typeface="Arial" panose="020B0604020202020204" pitchFamily="34" charset="0"/>
              </a:defRPr>
            </a:lvl2pPr>
            <a:lvl3pPr marL="1143000" indent="-228600" defTabSz="931863">
              <a:defRPr sz="1600">
                <a:solidFill>
                  <a:schemeClr val="tx1"/>
                </a:solidFill>
                <a:latin typeface="Arial" panose="020B0604020202020204" pitchFamily="34" charset="0"/>
              </a:defRPr>
            </a:lvl3pPr>
            <a:lvl4pPr marL="1600200" indent="-228600" defTabSz="931863">
              <a:defRPr sz="1600">
                <a:solidFill>
                  <a:schemeClr val="tx1"/>
                </a:solidFill>
                <a:latin typeface="Arial" panose="020B0604020202020204" pitchFamily="34" charset="0"/>
              </a:defRPr>
            </a:lvl4pPr>
            <a:lvl5pPr marL="2057400" indent="-228600" defTabSz="931863">
              <a:defRPr sz="16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1600">
                <a:solidFill>
                  <a:schemeClr val="tx1"/>
                </a:solidFill>
                <a:latin typeface="Arial" panose="020B0604020202020204" pitchFamily="34" charset="0"/>
              </a:defRPr>
            </a:lvl9pPr>
          </a:lstStyle>
          <a:p>
            <a:fld id="{8B5BDA31-277D-4855-B26C-4AAA57DD6B46}" type="slidenum">
              <a:rPr lang="en-US" altLang="en-US" sz="1200" smtClean="0">
                <a:latin typeface="Times New Roman" panose="02020603050405020304" pitchFamily="18" charset="0"/>
              </a:rPr>
              <a:pPr/>
              <a:t>9</a:t>
            </a:fld>
            <a:endParaRPr lang="en-US"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C6E173C-9DB4-4C6B-B21F-7EB50DB339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3CBC30-820D-42DB-9603-1FFD952470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172846-97B7-4AE4-B944-1886A960B6E0}"/>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8153537"/>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C17742-0A7E-4EF1-801E-F9E32093D6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66C8C8-87B6-432E-8080-78420FB55E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D74A4D-EC8E-4F7C-B22C-6F0521AAC9C0}"/>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5062069"/>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CDA316C-AF91-40E1-ABC0-1944C6B175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8F0E1FA-F040-419F-80AF-14622D893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9CCBB9-B8D0-4689-8A0A-CE3D0A972E96}"/>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8527391"/>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017C4A69-4168-48D8-8F72-31A1D4A882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33B91A-04DC-4B5F-A020-F3D29631A9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C2B671-4872-4BA9-AA44-EB65146B484A}"/>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6853711"/>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27112230-0560-48D7-8D1A-A66A96812F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7AB981-A950-48C4-A880-B0BE153BE0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28EE92-3EBA-4767-91CD-790D1DED4FE4}"/>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1167248"/>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userDrawn="1">
  <p:cSld name="7_Title and Content">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49D9E3BD-67E3-491B-A74E-0176EE015E2C}"/>
              </a:ext>
            </a:extLst>
          </p:cNvPr>
          <p:cNvCxnSpPr>
            <a:cxnSpLocks noChangeShapeType="1"/>
          </p:cNvCxnSpPr>
          <p:nvPr userDrawn="1"/>
        </p:nvCxnSpPr>
        <p:spPr bwMode="auto">
          <a:xfrm rot="5400000">
            <a:off x="-3429000" y="3429000"/>
            <a:ext cx="6858000" cy="0"/>
          </a:xfrm>
          <a:prstGeom prst="line">
            <a:avLst/>
          </a:prstGeom>
          <a:noFill/>
          <a:ln w="9525" algn="ctr">
            <a:solidFill>
              <a:srgbClr val="50636F"/>
            </a:solidFill>
            <a:round/>
            <a:headEnd/>
            <a:tailEnd/>
          </a:ln>
        </p:spPr>
      </p:cxnSp>
      <p:cxnSp>
        <p:nvCxnSpPr>
          <p:cNvPr id="5" name="Straight Connector 7">
            <a:extLst>
              <a:ext uri="{FF2B5EF4-FFF2-40B4-BE49-F238E27FC236}">
                <a16:creationId xmlns:a16="http://schemas.microsoft.com/office/drawing/2014/main" id="{BBDAB050-17CF-4840-AC76-27A3ABDBCE84}"/>
              </a:ext>
            </a:extLst>
          </p:cNvPr>
          <p:cNvCxnSpPr>
            <a:cxnSpLocks noChangeShapeType="1"/>
          </p:cNvCxnSpPr>
          <p:nvPr userDrawn="1"/>
        </p:nvCxnSpPr>
        <p:spPr bwMode="auto">
          <a:xfrm rot="5400000">
            <a:off x="5715000" y="3429000"/>
            <a:ext cx="6858000" cy="0"/>
          </a:xfrm>
          <a:prstGeom prst="line">
            <a:avLst/>
          </a:prstGeom>
          <a:noFill/>
          <a:ln w="9525" algn="ctr">
            <a:solidFill>
              <a:srgbClr val="50636F"/>
            </a:solidFill>
            <a:round/>
            <a:headEnd/>
            <a:tailEnd/>
          </a:ln>
        </p:spPr>
      </p:cxnSp>
      <p:cxnSp>
        <p:nvCxnSpPr>
          <p:cNvPr id="6" name="Straight Connector 8">
            <a:extLst>
              <a:ext uri="{FF2B5EF4-FFF2-40B4-BE49-F238E27FC236}">
                <a16:creationId xmlns:a16="http://schemas.microsoft.com/office/drawing/2014/main" id="{B01679B3-AEB8-4834-97C8-94971BB255F7}"/>
              </a:ext>
            </a:extLst>
          </p:cNvPr>
          <p:cNvCxnSpPr>
            <a:cxnSpLocks noChangeShapeType="1"/>
          </p:cNvCxnSpPr>
          <p:nvPr userDrawn="1"/>
        </p:nvCxnSpPr>
        <p:spPr bwMode="auto">
          <a:xfrm>
            <a:off x="0" y="6858000"/>
            <a:ext cx="9144000" cy="0"/>
          </a:xfrm>
          <a:prstGeom prst="line">
            <a:avLst/>
          </a:prstGeom>
          <a:noFill/>
          <a:ln w="9525" algn="ctr">
            <a:solidFill>
              <a:srgbClr val="50636F"/>
            </a:solidFill>
            <a:round/>
            <a:headEnd/>
            <a:tailEnd/>
          </a:ln>
        </p:spPr>
      </p:cxnSp>
      <p:sp>
        <p:nvSpPr>
          <p:cNvPr id="3" name="Content Placeholder 2"/>
          <p:cNvSpPr>
            <a:spLocks noGrp="1"/>
          </p:cNvSpPr>
          <p:nvPr>
            <p:ph idx="1"/>
          </p:nvPr>
        </p:nvSpPr>
        <p:spPr>
          <a:xfrm>
            <a:off x="457200" y="1219200"/>
            <a:ext cx="8382000" cy="4648200"/>
          </a:xfrm>
        </p:spPr>
        <p:txBody>
          <a:bodyPr/>
          <a:lstStyle>
            <a:lvl1pPr>
              <a:spcBef>
                <a:spcPts val="600"/>
              </a:spcBef>
              <a:spcAft>
                <a:spcPts val="600"/>
              </a:spcAft>
              <a:defRPr sz="1800" b="1">
                <a:solidFill>
                  <a:srgbClr val="20313D"/>
                </a:solidFill>
                <a:latin typeface="Source Sans Pro" panose="020B0503030403020204" pitchFamily="34" charset="0"/>
                <a:ea typeface="Verdana" pitchFamily="34" charset="0"/>
                <a:cs typeface="Source Sans Pro" panose="020B0503030403020204" pitchFamily="34" charset="0"/>
              </a:defRPr>
            </a:lvl1pPr>
            <a:lvl2pPr>
              <a:spcBef>
                <a:spcPts val="300"/>
              </a:spcBef>
              <a:spcAft>
                <a:spcPts val="1200"/>
              </a:spcAft>
              <a:defRPr sz="1600">
                <a:latin typeface="Source Sans Pro" panose="020B0503030403020204" pitchFamily="34" charset="0"/>
                <a:ea typeface="Verdana" pitchFamily="34" charset="0"/>
                <a:cs typeface="Source Sans Pro" panose="020B0503030403020204" pitchFamily="34" charset="0"/>
              </a:defRPr>
            </a:lvl2pPr>
            <a:lvl3pPr>
              <a:spcBef>
                <a:spcPts val="0"/>
              </a:spcBef>
              <a:spcAft>
                <a:spcPts val="600"/>
              </a:spcAft>
              <a:defRPr sz="1400">
                <a:latin typeface="Source Sans Pro" panose="020B0503030403020204" pitchFamily="34" charset="0"/>
                <a:ea typeface="Verdana" pitchFamily="34" charset="0"/>
                <a:cs typeface="Source Sans Pro" panose="020B0503030403020204" pitchFamily="34" charset="0"/>
              </a:defRPr>
            </a:lvl3pPr>
            <a:lvl4pPr>
              <a:spcBef>
                <a:spcPts val="0"/>
              </a:spcBef>
              <a:spcAft>
                <a:spcPts val="600"/>
              </a:spcAft>
              <a:defRPr sz="1200">
                <a:latin typeface="Source Sans Pro" panose="020B0503030403020204" pitchFamily="34" charset="0"/>
                <a:ea typeface="Verdana" pitchFamily="34" charset="0"/>
                <a:cs typeface="Source Sans Pro" panose="020B0503030403020204" pitchFamily="34" charset="0"/>
              </a:defRPr>
            </a:lvl4pPr>
            <a:lvl5pPr>
              <a:spcBef>
                <a:spcPts val="0"/>
              </a:spcBef>
              <a:spcAft>
                <a:spcPts val="600"/>
              </a:spcAft>
              <a:defRPr sz="1000">
                <a:latin typeface="Source Sans Pro" panose="020B0503030403020204" pitchFamily="34" charset="0"/>
                <a:ea typeface="Verdana" pitchFamily="34" charset="0"/>
                <a:cs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1001" y="228600"/>
            <a:ext cx="8458200" cy="533400"/>
          </a:xfrm>
        </p:spPr>
        <p:txBody>
          <a:bodyPr/>
          <a:lstStyle>
            <a:lvl1pPr>
              <a:defRPr sz="2400" b="0">
                <a:solidFill>
                  <a:schemeClr val="bg1"/>
                </a:solidFill>
                <a:latin typeface="Source Sans Pro" panose="020B0503030403020204" pitchFamily="34" charset="0"/>
                <a:ea typeface="Verdana" pitchFamily="34" charset="0"/>
                <a:cs typeface="Source Sans Pro" panose="020B0503030403020204" pitchFamily="34" charset="0"/>
              </a:defRPr>
            </a:lvl1pPr>
          </a:lstStyle>
          <a:p>
            <a:endParaRPr lang="en-US" dirty="0"/>
          </a:p>
        </p:txBody>
      </p:sp>
      <p:sp>
        <p:nvSpPr>
          <p:cNvPr id="7" name="Slide Number Placeholder 5">
            <a:extLst>
              <a:ext uri="{FF2B5EF4-FFF2-40B4-BE49-F238E27FC236}">
                <a16:creationId xmlns:a16="http://schemas.microsoft.com/office/drawing/2014/main" id="{08ED7948-067C-4B30-98A9-1D8BF3A9C4EB}"/>
              </a:ext>
            </a:extLst>
          </p:cNvPr>
          <p:cNvSpPr>
            <a:spLocks noGrp="1"/>
          </p:cNvSpPr>
          <p:nvPr>
            <p:ph type="sldNum" sz="quarter" idx="10"/>
          </p:nvPr>
        </p:nvSpPr>
        <p:spPr>
          <a:xfrm>
            <a:off x="-76200" y="6553200"/>
            <a:ext cx="457200" cy="381000"/>
          </a:xfrm>
        </p:spPr>
        <p:txBody>
          <a:bodyPr/>
          <a:lstStyle>
            <a:lvl1pPr algn="ctr">
              <a:defRPr sz="1000" b="1" smtClean="0">
                <a:solidFill>
                  <a:srgbClr val="FFFFFF">
                    <a:lumMod val="50000"/>
                  </a:srgbClr>
                </a:solidFill>
                <a:latin typeface="Source Sans Pro" panose="020B0503030403020204" pitchFamily="34" charset="0"/>
                <a:cs typeface="Source Sans Pro" panose="020B0503030403020204" pitchFamily="34" charset="0"/>
              </a:defRPr>
            </a:lvl1pPr>
          </a:lstStyle>
          <a:p>
            <a:pPr>
              <a:defRPr/>
            </a:pPr>
            <a:fld id="{3AE6B2DB-28E5-4C5C-8779-25FDADDE3359}" type="slidenum">
              <a:rPr lang="en-US"/>
              <a:pPr>
                <a:defRPr/>
              </a:pPr>
              <a:t>‹#›</a:t>
            </a:fld>
            <a:endParaRPr lang="en-US" dirty="0"/>
          </a:p>
        </p:txBody>
      </p:sp>
    </p:spTree>
    <p:extLst>
      <p:ext uri="{BB962C8B-B14F-4D97-AF65-F5344CB8AC3E}">
        <p14:creationId xmlns:p14="http://schemas.microsoft.com/office/powerpoint/2010/main" val="3602921071"/>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autoUpdateAnimBg="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8F1B4B-C648-471F-89B2-35135F030B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C529BD-718F-4CF8-968A-F3D4F79D4D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058F2F2-1C1C-4680-8488-E8BCADAD3A5D}"/>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33653921"/>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A5BA36-E5DF-4760-BC14-35AF1B1F3E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2F835C-75F1-4D8B-8247-6ECA81BA80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5FB589-B1E5-4105-8852-8B3E47A6DA4E}"/>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2190797"/>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DEC0810-7D86-4892-B5DB-C71E293C9F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AE8CDD-10EF-4252-8344-BA280FD7DF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6879A88-564B-42BC-8AAE-4A8FF3307FB4}"/>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7978677"/>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FDA8CB4-41BB-45BF-9BAE-75388D4CE49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D839124-A95E-4262-AE77-9263A5EEAE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676C57-09EC-4479-9CE4-CB1EFB662F02}"/>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3104789"/>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8F7EF89-C137-4F87-9579-7026CAFBA5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F6720B-EB19-4120-A016-7BD3987B14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55E7AC-CCC2-428D-918E-46FB67FDA1F6}"/>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5275562"/>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9C2BAB0-F00D-4CB2-90A5-ABE04449C2C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907112D-6D54-40A5-B9D2-A330446DFD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DA80CE5-D291-48E9-BB03-192238C19475}"/>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7963347"/>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0EA8DC-D55A-4272-A264-4FB3151AA9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921DE3-210A-46C4-8D8B-1456EDB607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B70562-5E16-4CFF-B2D9-23E33A6C28DF}"/>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082063"/>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35A6FE7-4909-46FE-8C41-52FA8F4D69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7811ED-A8B4-45DD-8909-903DC13032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36AD3A3-1BBF-4E11-A277-620E9636D845}"/>
              </a:ext>
            </a:extLst>
          </p:cNvPr>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4933696"/>
      </p:ext>
    </p:extLst>
  </p:cSld>
  <p:clrMapOvr>
    <a:masterClrMapping/>
  </p:clrMapOvr>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22BFED-75D1-4EEC-89AC-37CC9D4FA58B}"/>
              </a:ext>
            </a:extLst>
          </p:cNvPr>
          <p:cNvSpPr>
            <a:spLocks noGrp="1" noChangeArrowheads="1"/>
          </p:cNvSpPr>
          <p:nvPr>
            <p:ph type="title"/>
          </p:nvPr>
        </p:nvSpPr>
        <p:spPr bwMode="auto">
          <a:xfrm>
            <a:off x="6096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a:t>
            </a:r>
            <a:br>
              <a:rPr lang="en-US"/>
            </a:br>
            <a:r>
              <a:rPr lang="en-US"/>
              <a:t>Master title style</a:t>
            </a:r>
          </a:p>
        </p:txBody>
      </p:sp>
      <p:sp>
        <p:nvSpPr>
          <p:cNvPr id="1027" name="Rectangle 3">
            <a:extLst>
              <a:ext uri="{FF2B5EF4-FFF2-40B4-BE49-F238E27FC236}">
                <a16:creationId xmlns:a16="http://schemas.microsoft.com/office/drawing/2014/main" id="{F78152EF-BA79-407B-B619-B1FA82098EB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DD35F76-84EC-4917-9599-28DB377B6438}"/>
              </a:ext>
            </a:extLst>
          </p:cNvPr>
          <p:cNvSpPr>
            <a:spLocks noGrp="1" noChangeArrowheads="1"/>
          </p:cNvSpPr>
          <p:nvPr>
            <p:ph type="dt" sz="half" idx="2"/>
          </p:nvPr>
        </p:nvSpPr>
        <p:spPr bwMode="auto">
          <a:xfrm>
            <a:off x="762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49E47C53-966A-405F-87BB-02FFD353E861}"/>
              </a:ext>
            </a:extLst>
          </p:cNvPr>
          <p:cNvSpPr>
            <a:spLocks noGrp="1" noChangeArrowheads="1"/>
          </p:cNvSpPr>
          <p:nvPr>
            <p:ph type="ftr" sz="quarter" idx="3"/>
          </p:nvPr>
        </p:nvSpPr>
        <p:spPr bwMode="auto">
          <a:xfrm>
            <a:off x="2133600" y="6400800"/>
            <a:ext cx="487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CC99"/>
                </a:solidFill>
                <a:latin typeface="+mn-lt"/>
              </a:defRPr>
            </a:lvl1pPr>
          </a:lstStyle>
          <a:p>
            <a:pPr>
              <a:defRPr/>
            </a:pPr>
            <a:endParaRPr lang="en-US"/>
          </a:p>
        </p:txBody>
      </p:sp>
      <p:sp>
        <p:nvSpPr>
          <p:cNvPr id="1030" name="Rectangle 6">
            <a:extLst>
              <a:ext uri="{FF2B5EF4-FFF2-40B4-BE49-F238E27FC236}">
                <a16:creationId xmlns:a16="http://schemas.microsoft.com/office/drawing/2014/main" id="{9CBFE288-F76D-4094-A39C-3905E438050B}"/>
              </a:ext>
            </a:extLst>
          </p:cNvPr>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p14:dur="10" advClick="0" advTm="2000">
        <p:fade/>
      </p:transition>
    </mc:Choice>
    <mc:Fallback xmlns="">
      <p:transition advClick="0"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 calcmode="lin" valueType="num">
                                      <p:cBhvr additive="base">
                                        <p:cTn id="13"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additive="base">
                                        <p:cTn id="17"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 calcmode="lin" valueType="num">
                                      <p:cBhvr additive="base">
                                        <p:cTn id="21"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 calcmode="lin" valueType="num">
                                      <p:cBhvr additive="base">
                                        <p:cTn id="29"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additive="base">
                                        <p:cTn id="35" dur="500" fill="hold"/>
                                        <p:tgtEl>
                                          <p:spTgt spid="1028"/>
                                        </p:tgtEl>
                                        <p:attrNameLst>
                                          <p:attrName>ppt_x</p:attrName>
                                        </p:attrNameLst>
                                      </p:cBhvr>
                                      <p:tavLst>
                                        <p:tav tm="0">
                                          <p:val>
                                            <p:strVal val="0-#ppt_w/2"/>
                                          </p:val>
                                        </p:tav>
                                        <p:tav tm="100000">
                                          <p:val>
                                            <p:strVal val="#ppt_x"/>
                                          </p:val>
                                        </p:tav>
                                      </p:tavLst>
                                    </p:anim>
                                    <p:anim calcmode="lin" valueType="num">
                                      <p:cBhvr additive="base">
                                        <p:cTn id="36"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029"/>
                                        </p:tgtEl>
                                        <p:attrNameLst>
                                          <p:attrName>style.visibility</p:attrName>
                                        </p:attrNameLst>
                                      </p:cBhvr>
                                      <p:to>
                                        <p:strVal val="visible"/>
                                      </p:to>
                                    </p:set>
                                    <p:anim calcmode="lin" valueType="num">
                                      <p:cBhvr additive="base">
                                        <p:cTn id="41" dur="500" fill="hold"/>
                                        <p:tgtEl>
                                          <p:spTgt spid="1029"/>
                                        </p:tgtEl>
                                        <p:attrNameLst>
                                          <p:attrName>ppt_x</p:attrName>
                                        </p:attrNameLst>
                                      </p:cBhvr>
                                      <p:tavLst>
                                        <p:tav tm="0">
                                          <p:val>
                                            <p:strVal val="0-#ppt_w/2"/>
                                          </p:val>
                                        </p:tav>
                                        <p:tav tm="100000">
                                          <p:val>
                                            <p:strVal val="#ppt_x"/>
                                          </p:val>
                                        </p:tav>
                                      </p:tavLst>
                                    </p:anim>
                                    <p:anim calcmode="lin" valueType="num">
                                      <p:cBhvr additive="base">
                                        <p:cTn id="42" dur="500" fill="hold"/>
                                        <p:tgtEl>
                                          <p:spTgt spid="1029"/>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nodePh="1">
                                  <p:stCondLst>
                                    <p:cond delay="0"/>
                                  </p:stCondLst>
                                  <p:endCondLst>
                                    <p:cond evt="begin" delay="0">
                                      <p:tn val="45"/>
                                    </p:cond>
                                  </p:endCondLst>
                                  <p:childTnLst>
                                    <p:set>
                                      <p:cBhvr>
                                        <p:cTn id="46" dur="1" fill="hold">
                                          <p:stCondLst>
                                            <p:cond delay="0"/>
                                          </p:stCondLst>
                                        </p:cTn>
                                        <p:tgtEl>
                                          <p:spTgt spid="1030"/>
                                        </p:tgtEl>
                                        <p:attrNameLst>
                                          <p:attrName>style.visibility</p:attrName>
                                        </p:attrNameLst>
                                      </p:cBhvr>
                                      <p:to>
                                        <p:strVal val="visible"/>
                                      </p:to>
                                    </p:set>
                                    <p:anim calcmode="lin" valueType="num">
                                      <p:cBhvr additive="base">
                                        <p:cTn id="47" dur="500" fill="hold"/>
                                        <p:tgtEl>
                                          <p:spTgt spid="1030"/>
                                        </p:tgtEl>
                                        <p:attrNameLst>
                                          <p:attrName>ppt_x</p:attrName>
                                        </p:attrNameLst>
                                      </p:cBhvr>
                                      <p:tavLst>
                                        <p:tav tm="0">
                                          <p:val>
                                            <p:strVal val="0-#ppt_w/2"/>
                                          </p:val>
                                        </p:tav>
                                        <p:tav tm="100000">
                                          <p:val>
                                            <p:strVal val="#ppt_x"/>
                                          </p:val>
                                        </p:tav>
                                      </p:tavLst>
                                    </p:anim>
                                    <p:anim calcmode="lin" valueType="num">
                                      <p:cBhvr additive="base">
                                        <p:cTn id="48"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p:tmplLst>
          <p:tmpl lvl="1">
            <p:tnLst>
              <p:par>
                <p:cTn presetID="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P spid="1028" grpId="0" autoUpdateAnimBg="0"/>
      <p:bldP spid="1029" grpId="0" autoUpdateAnimBg="0"/>
      <p:bldP spid="1030" grpId="0" autoUpdateAnimBg="0"/>
    </p:bldLst>
  </p:timing>
  <p:txStyles>
    <p:titleStyle>
      <a:lvl1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mj-lt"/>
          <a:ea typeface="+mj-ea"/>
          <a:cs typeface="+mj-cs"/>
        </a:defRPr>
      </a:lvl1pPr>
      <a:lvl2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2pPr>
      <a:lvl3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3pPr>
      <a:lvl4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4pPr>
      <a:lvl5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5pPr>
      <a:lvl6pPr marL="4572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6pPr>
      <a:lvl7pPr marL="9144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7pPr>
      <a:lvl8pPr marL="13716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8pPr>
      <a:lvl9pPr marL="18288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har char="•"/>
        <a:defRPr sz="2800" b="1">
          <a:solidFill>
            <a:srgbClr val="333399"/>
          </a:solidFill>
          <a:latin typeface="+mn-lt"/>
          <a:ea typeface="+mn-ea"/>
          <a:cs typeface="+mn-cs"/>
        </a:defRPr>
      </a:lvl1pPr>
      <a:lvl2pPr marL="742950" indent="-285750" algn="l" rtl="0" eaLnBrk="0" fontAlgn="base" hangingPunct="0">
        <a:spcBef>
          <a:spcPct val="20000"/>
        </a:spcBef>
        <a:spcAft>
          <a:spcPct val="0"/>
        </a:spcAft>
        <a:buChar char="–"/>
        <a:defRPr sz="2400" b="1">
          <a:solidFill>
            <a:srgbClr val="3333FF"/>
          </a:solidFill>
          <a:latin typeface="Arial" charset="0"/>
        </a:defRPr>
      </a:lvl2pPr>
      <a:lvl3pPr marL="1143000" indent="-228600" algn="l" rtl="0" eaLnBrk="0" fontAlgn="base" hangingPunct="0">
        <a:spcBef>
          <a:spcPct val="20000"/>
        </a:spcBef>
        <a:spcAft>
          <a:spcPct val="0"/>
        </a:spcAft>
        <a:buChar char="•"/>
        <a:defRPr sz="2400" b="1">
          <a:solidFill>
            <a:schemeClr val="accent2"/>
          </a:solidFill>
          <a:latin typeface="Arial" charset="0"/>
        </a:defRPr>
      </a:lvl3pPr>
      <a:lvl4pPr marL="1600200" indent="-228600" algn="l" rtl="0" eaLnBrk="0" fontAlgn="base" hangingPunct="0">
        <a:spcBef>
          <a:spcPct val="20000"/>
        </a:spcBef>
        <a:spcAft>
          <a:spcPct val="0"/>
        </a:spcAft>
        <a:buChar char="–"/>
        <a:defRPr sz="2000">
          <a:solidFill>
            <a:schemeClr val="accent2"/>
          </a:solidFill>
          <a:latin typeface="Arial" charset="0"/>
        </a:defRPr>
      </a:lvl4pPr>
      <a:lvl5pPr marL="2057400" indent="-228600" algn="l" rtl="0" eaLnBrk="0" fontAlgn="base" hangingPunct="0">
        <a:spcBef>
          <a:spcPct val="20000"/>
        </a:spcBef>
        <a:spcAft>
          <a:spcPct val="0"/>
        </a:spcAft>
        <a:buChar char="»"/>
        <a:defRPr sz="2000">
          <a:solidFill>
            <a:schemeClr val="accent2"/>
          </a:solidFill>
          <a:latin typeface="Arial" charset="0"/>
        </a:defRPr>
      </a:lvl5pPr>
      <a:lvl6pPr marL="2514600" indent="-228600" algn="l" rtl="0" eaLnBrk="0" fontAlgn="base" hangingPunct="0">
        <a:spcBef>
          <a:spcPct val="20000"/>
        </a:spcBef>
        <a:spcAft>
          <a:spcPct val="0"/>
        </a:spcAft>
        <a:buChar char="»"/>
        <a:defRPr>
          <a:solidFill>
            <a:schemeClr val="accent2"/>
          </a:solidFill>
          <a:latin typeface="Arial" charset="0"/>
        </a:defRPr>
      </a:lvl6pPr>
      <a:lvl7pPr marL="2971800" indent="-228600" algn="l" rtl="0" eaLnBrk="0" fontAlgn="base" hangingPunct="0">
        <a:spcBef>
          <a:spcPct val="20000"/>
        </a:spcBef>
        <a:spcAft>
          <a:spcPct val="0"/>
        </a:spcAft>
        <a:buChar char="»"/>
        <a:defRPr>
          <a:solidFill>
            <a:schemeClr val="accent2"/>
          </a:solidFill>
          <a:latin typeface="Arial" charset="0"/>
        </a:defRPr>
      </a:lvl7pPr>
      <a:lvl8pPr marL="3429000" indent="-228600" algn="l" rtl="0" eaLnBrk="0" fontAlgn="base" hangingPunct="0">
        <a:spcBef>
          <a:spcPct val="20000"/>
        </a:spcBef>
        <a:spcAft>
          <a:spcPct val="0"/>
        </a:spcAft>
        <a:buChar char="»"/>
        <a:defRPr>
          <a:solidFill>
            <a:schemeClr val="accent2"/>
          </a:solidFill>
          <a:latin typeface="Arial" charset="0"/>
        </a:defRPr>
      </a:lvl8pPr>
      <a:lvl9pPr marL="3886200" indent="-228600" algn="l" rtl="0" eaLnBrk="0" fontAlgn="base" hangingPunct="0">
        <a:spcBef>
          <a:spcPct val="20000"/>
        </a:spcBef>
        <a:spcAft>
          <a:spcPct val="0"/>
        </a:spcAft>
        <a:buChar char="»"/>
        <a:defRPr>
          <a:solidFill>
            <a:schemeClr val="accent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57991603-3531-4257-A221-8B5D3C0825FA}"/>
              </a:ext>
            </a:extLst>
          </p:cNvPr>
          <p:cNvSpPr>
            <a:spLocks noGrp="1" noChangeArrowheads="1"/>
          </p:cNvSpPr>
          <p:nvPr>
            <p:ph type="ctrTitle"/>
          </p:nvPr>
        </p:nvSpPr>
        <p:spPr>
          <a:xfrm>
            <a:off x="685800" y="1295400"/>
            <a:ext cx="7772400" cy="2209800"/>
          </a:xfrm>
        </p:spPr>
        <p:txBody>
          <a:bodyPr/>
          <a:lstStyle/>
          <a:p>
            <a:pPr>
              <a:lnSpc>
                <a:spcPts val="4100"/>
              </a:lnSpc>
              <a:defRPr/>
            </a:pPr>
            <a:r>
              <a:rPr lang="en-US" sz="5000" dirty="0">
                <a:solidFill>
                  <a:srgbClr val="000066"/>
                </a:solidFill>
              </a:rPr>
              <a:t>Main Street Advisors, LLC</a:t>
            </a:r>
            <a:br>
              <a:rPr lang="en-US" sz="5000" dirty="0">
                <a:solidFill>
                  <a:srgbClr val="004348"/>
                </a:solidFill>
              </a:rPr>
            </a:br>
            <a:br>
              <a:rPr lang="en-US" sz="3200" dirty="0">
                <a:solidFill>
                  <a:srgbClr val="004348"/>
                </a:solidFill>
              </a:rPr>
            </a:br>
            <a:r>
              <a:rPr lang="en-US" sz="3400" dirty="0">
                <a:solidFill>
                  <a:srgbClr val="004348"/>
                </a:solidFill>
              </a:rPr>
              <a:t>Investment Management Services</a:t>
            </a:r>
            <a:br>
              <a:rPr lang="en-US" sz="3400" dirty="0">
                <a:solidFill>
                  <a:srgbClr val="004348"/>
                </a:solidFill>
              </a:rPr>
            </a:br>
            <a:r>
              <a:rPr lang="en-US" sz="3400" dirty="0">
                <a:solidFill>
                  <a:srgbClr val="004348"/>
                </a:solidFill>
              </a:rPr>
              <a:t>Financial Planning</a:t>
            </a:r>
          </a:p>
        </p:txBody>
      </p:sp>
      <p:sp>
        <p:nvSpPr>
          <p:cNvPr id="5123" name="Rectangle 7">
            <a:extLst>
              <a:ext uri="{FF2B5EF4-FFF2-40B4-BE49-F238E27FC236}">
                <a16:creationId xmlns:a16="http://schemas.microsoft.com/office/drawing/2014/main" id="{6125636D-3862-43BE-B7D2-DEF55FF68DC5}"/>
              </a:ext>
            </a:extLst>
          </p:cNvPr>
          <p:cNvSpPr>
            <a:spLocks noGrp="1" noChangeArrowheads="1"/>
          </p:cNvSpPr>
          <p:nvPr>
            <p:ph type="subTitle" idx="1"/>
          </p:nvPr>
        </p:nvSpPr>
        <p:spPr>
          <a:xfrm>
            <a:off x="1295400" y="3124200"/>
            <a:ext cx="6400800" cy="1752600"/>
          </a:xfrm>
        </p:spPr>
        <p:txBody>
          <a:bodyPr/>
          <a:lstStyle/>
          <a:p>
            <a:endParaRPr lang="en-US" altLang="en-US" sz="3200" dirty="0">
              <a:solidFill>
                <a:schemeClr val="tx2"/>
              </a:solidFill>
            </a:endParaRPr>
          </a:p>
          <a:p>
            <a:r>
              <a:rPr lang="en-US" altLang="en-US" dirty="0">
                <a:solidFill>
                  <a:schemeClr val="tx2"/>
                </a:solidFill>
                <a:latin typeface="Calibri" panose="020F0502020204030204" pitchFamily="34" charset="0"/>
              </a:rPr>
              <a:t>Summer 2024</a:t>
            </a:r>
            <a:endParaRPr lang="en-US" altLang="en-US" dirty="0">
              <a:latin typeface="Calibri" panose="020F0502020204030204" pitchFamily="34" charset="0"/>
            </a:endParaRPr>
          </a:p>
          <a:p>
            <a:endParaRPr lang="en-US" altLang="en-US" dirty="0"/>
          </a:p>
        </p:txBody>
      </p:sp>
      <p:pic>
        <p:nvPicPr>
          <p:cNvPr id="5124" name="Picture 1">
            <a:extLst>
              <a:ext uri="{FF2B5EF4-FFF2-40B4-BE49-F238E27FC236}">
                <a16:creationId xmlns:a16="http://schemas.microsoft.com/office/drawing/2014/main" id="{295B5807-8EED-46EF-8D8B-F2FC3AA7ED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724400"/>
            <a:ext cx="26574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a:extLst>
              <a:ext uri="{FF2B5EF4-FFF2-40B4-BE49-F238E27FC236}">
                <a16:creationId xmlns:a16="http://schemas.microsoft.com/office/drawing/2014/main" id="{E9E2AF33-0A8A-4DF1-BA02-01468B0F0A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9988" y="979488"/>
            <a:ext cx="4189412" cy="5421312"/>
          </a:xfrm>
        </p:spPr>
      </p:pic>
      <p:sp>
        <p:nvSpPr>
          <p:cNvPr id="3" name="Title 2">
            <a:extLst>
              <a:ext uri="{FF2B5EF4-FFF2-40B4-BE49-F238E27FC236}">
                <a16:creationId xmlns:a16="http://schemas.microsoft.com/office/drawing/2014/main" id="{A43F5267-1CCB-4526-AEA0-E02FBF5326A2}"/>
              </a:ext>
            </a:extLst>
          </p:cNvPr>
          <p:cNvSpPr>
            <a:spLocks noGrp="1"/>
          </p:cNvSpPr>
          <p:nvPr>
            <p:ph type="title"/>
          </p:nvPr>
        </p:nvSpPr>
        <p:spPr>
          <a:xfrm>
            <a:off x="381000" y="228600"/>
            <a:ext cx="8458200" cy="533400"/>
          </a:xfrm>
        </p:spPr>
        <p:txBody>
          <a:bodyPr/>
          <a:lstStyle/>
          <a:p>
            <a:pPr>
              <a:defRPr/>
            </a:pPr>
            <a:r>
              <a:rPr lang="en-US" dirty="0" err="1"/>
              <a:t>MoneyGuide</a:t>
            </a:r>
            <a:r>
              <a:rPr lang="en-US" dirty="0"/>
              <a:t> Pro</a:t>
            </a:r>
          </a:p>
        </p:txBody>
      </p:sp>
      <p:sp>
        <p:nvSpPr>
          <p:cNvPr id="23556" name="Slide Number Placeholder 3">
            <a:extLst>
              <a:ext uri="{FF2B5EF4-FFF2-40B4-BE49-F238E27FC236}">
                <a16:creationId xmlns:a16="http://schemas.microsoft.com/office/drawing/2014/main" id="{0C558931-C11A-4B4B-8FB6-36A92F70A2F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3AE02397-03C2-4BB9-869A-DC7364FB3935}" type="slidenum">
              <a:rPr lang="en-US" altLang="en-US" sz="1000">
                <a:solidFill>
                  <a:srgbClr val="7F7F7F"/>
                </a:solidFill>
                <a:latin typeface="Source Sans Pro" panose="020B0503030403020204" pitchFamily="34" charset="0"/>
              </a:rPr>
              <a:pPr/>
              <a:t>10</a:t>
            </a:fld>
            <a:endParaRPr lang="en-US" altLang="en-US" sz="1000">
              <a:solidFill>
                <a:srgbClr val="7F7F7F"/>
              </a:solidFill>
              <a:latin typeface="Source Sans Pro" panose="020B0503030403020204" pitchFamily="34" charset="0"/>
            </a:endParaRPr>
          </a:p>
        </p:txBody>
      </p:sp>
      <p:sp>
        <p:nvSpPr>
          <p:cNvPr id="6" name="Title 2">
            <a:extLst>
              <a:ext uri="{FF2B5EF4-FFF2-40B4-BE49-F238E27FC236}">
                <a16:creationId xmlns:a16="http://schemas.microsoft.com/office/drawing/2014/main" id="{E120F1B5-C406-4676-A5E9-9715EE4254AD}"/>
              </a:ext>
            </a:extLst>
          </p:cNvPr>
          <p:cNvSpPr txBox="1">
            <a:spLocks/>
          </p:cNvSpPr>
          <p:nvPr/>
        </p:nvSpPr>
        <p:spPr bwMode="auto">
          <a:xfrm>
            <a:off x="533400" y="381000"/>
            <a:ext cx="8458200" cy="533400"/>
          </a:xfrm>
          <a:prstGeom prst="rect">
            <a:avLst/>
          </a:prstGeom>
          <a:solidFill>
            <a:srgbClr val="003366"/>
          </a:solidFill>
          <a:ln w="9525">
            <a:noFill/>
            <a:miter lim="800000"/>
            <a:headEnd/>
            <a:tailEnd/>
          </a:ln>
          <a:effectLst/>
        </p:spPr>
        <p:txBody>
          <a:bodyPr anchor="ctr"/>
          <a:lstStyle>
            <a:lvl1pPr algn="ctr" rtl="0" eaLnBrk="0" fontAlgn="base" hangingPunct="0">
              <a:lnSpc>
                <a:spcPts val="3200"/>
              </a:lnSpc>
              <a:spcBef>
                <a:spcPct val="0"/>
              </a:spcBef>
              <a:spcAft>
                <a:spcPct val="0"/>
              </a:spcAft>
              <a:defRPr sz="2400" b="0">
                <a:solidFill>
                  <a:schemeClr val="bg1"/>
                </a:solidFill>
                <a:effectLst>
                  <a:outerShdw blurRad="38100" dist="38100" dir="2700000" algn="tl">
                    <a:srgbClr val="C0C0C0"/>
                  </a:outerShdw>
                </a:effectLst>
                <a:latin typeface="Source Sans Pro" panose="020B0503030403020204" pitchFamily="34" charset="0"/>
                <a:ea typeface="Verdana" pitchFamily="34" charset="0"/>
                <a:cs typeface="Source Sans Pro" panose="020B0503030403020204" pitchFamily="34" charset="0"/>
              </a:defRPr>
            </a:lvl1pPr>
            <a:lvl2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2pPr>
            <a:lvl3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3pPr>
            <a:lvl4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4pPr>
            <a:lvl5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5pPr>
            <a:lvl6pPr marL="4572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6pPr>
            <a:lvl7pPr marL="9144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7pPr>
            <a:lvl8pPr marL="13716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8pPr>
            <a:lvl9pPr marL="18288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9pPr>
          </a:lstStyle>
          <a:p>
            <a:pPr>
              <a:defRPr/>
            </a:pPr>
            <a:r>
              <a:rPr lang="en-US" sz="3200" b="1" kern="0" dirty="0" err="1">
                <a:latin typeface="+mj-lt"/>
              </a:rPr>
              <a:t>MoneyGuide</a:t>
            </a:r>
            <a:r>
              <a:rPr lang="en-US" sz="3200" b="1" kern="0" dirty="0">
                <a:latin typeface="+mj-lt"/>
              </a:rPr>
              <a:t> Pro</a:t>
            </a:r>
          </a:p>
        </p:txBody>
      </p:sp>
    </p:spTree>
  </p:cSld>
  <p:clrMapOvr>
    <a:masterClrMapping/>
  </p:clrMapOvr>
  <mc:AlternateContent xmlns:mc="http://schemas.openxmlformats.org/markup-compatibility/2006" xmlns:p14="http://schemas.microsoft.com/office/powerpoint/2010/main">
    <mc:Choice Requires="p14">
      <p:transition p14:dur="10" advTm="5733">
        <p:fade/>
      </p:transition>
    </mc:Choice>
    <mc:Fallback xmlns="">
      <p:transition advTm="5733">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15809B-E316-4C24-BC2B-AE73C4969BE6}"/>
              </a:ext>
            </a:extLst>
          </p:cNvPr>
          <p:cNvSpPr>
            <a:spLocks noGrp="1"/>
          </p:cNvSpPr>
          <p:nvPr>
            <p:ph type="title"/>
          </p:nvPr>
        </p:nvSpPr>
        <p:spPr>
          <a:xfrm>
            <a:off x="381000" y="228600"/>
            <a:ext cx="8458200" cy="533400"/>
          </a:xfrm>
        </p:spPr>
        <p:txBody>
          <a:bodyPr/>
          <a:lstStyle/>
          <a:p>
            <a:pPr>
              <a:defRPr/>
            </a:pPr>
            <a:r>
              <a:rPr lang="en-US" dirty="0" err="1"/>
              <a:t>MoneyGuide</a:t>
            </a:r>
            <a:r>
              <a:rPr lang="en-US" dirty="0"/>
              <a:t> Pro</a:t>
            </a:r>
          </a:p>
        </p:txBody>
      </p:sp>
      <p:sp>
        <p:nvSpPr>
          <p:cNvPr id="24579" name="Slide Number Placeholder 3">
            <a:extLst>
              <a:ext uri="{FF2B5EF4-FFF2-40B4-BE49-F238E27FC236}">
                <a16:creationId xmlns:a16="http://schemas.microsoft.com/office/drawing/2014/main" id="{A7E68DCA-C256-46C5-A8F5-D5A03BE284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E783D54F-757E-4CB0-8F3D-8C165A2C315E}" type="slidenum">
              <a:rPr lang="en-US" altLang="en-US" sz="1000">
                <a:solidFill>
                  <a:srgbClr val="7F7F7F"/>
                </a:solidFill>
                <a:latin typeface="Source Sans Pro" panose="020B0503030403020204" pitchFamily="34" charset="0"/>
              </a:rPr>
              <a:pPr/>
              <a:t>11</a:t>
            </a:fld>
            <a:endParaRPr lang="en-US" altLang="en-US" sz="1000">
              <a:solidFill>
                <a:srgbClr val="7F7F7F"/>
              </a:solidFill>
              <a:latin typeface="Source Sans Pro" panose="020B0503030403020204" pitchFamily="34" charset="0"/>
            </a:endParaRPr>
          </a:p>
        </p:txBody>
      </p:sp>
      <p:pic>
        <p:nvPicPr>
          <p:cNvPr id="24580" name="Content Placeholder 5">
            <a:extLst>
              <a:ext uri="{FF2B5EF4-FFF2-40B4-BE49-F238E27FC236}">
                <a16:creationId xmlns:a16="http://schemas.microsoft.com/office/drawing/2014/main" id="{F52CCC86-11D7-40D5-A637-C972E8A2CA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782638"/>
            <a:ext cx="4572000" cy="5916612"/>
          </a:xfrm>
        </p:spPr>
      </p:pic>
      <p:sp>
        <p:nvSpPr>
          <p:cNvPr id="7" name="Title 2">
            <a:extLst>
              <a:ext uri="{FF2B5EF4-FFF2-40B4-BE49-F238E27FC236}">
                <a16:creationId xmlns:a16="http://schemas.microsoft.com/office/drawing/2014/main" id="{9BFCE07D-26FD-4B11-8758-5B0F0E7B9263}"/>
              </a:ext>
            </a:extLst>
          </p:cNvPr>
          <p:cNvSpPr txBox="1">
            <a:spLocks/>
          </p:cNvSpPr>
          <p:nvPr/>
        </p:nvSpPr>
        <p:spPr bwMode="auto">
          <a:xfrm>
            <a:off x="533400" y="381000"/>
            <a:ext cx="8458200" cy="533400"/>
          </a:xfrm>
          <a:prstGeom prst="rect">
            <a:avLst/>
          </a:prstGeom>
          <a:solidFill>
            <a:srgbClr val="003366"/>
          </a:solidFill>
          <a:ln w="9525">
            <a:noFill/>
            <a:miter lim="800000"/>
            <a:headEnd/>
            <a:tailEnd/>
          </a:ln>
          <a:effectLst/>
        </p:spPr>
        <p:txBody>
          <a:bodyPr anchor="ctr"/>
          <a:lstStyle>
            <a:lvl1pPr algn="ctr" rtl="0" eaLnBrk="0" fontAlgn="base" hangingPunct="0">
              <a:lnSpc>
                <a:spcPts val="3200"/>
              </a:lnSpc>
              <a:spcBef>
                <a:spcPct val="0"/>
              </a:spcBef>
              <a:spcAft>
                <a:spcPct val="0"/>
              </a:spcAft>
              <a:defRPr sz="2400" b="0">
                <a:solidFill>
                  <a:schemeClr val="bg1"/>
                </a:solidFill>
                <a:effectLst>
                  <a:outerShdw blurRad="38100" dist="38100" dir="2700000" algn="tl">
                    <a:srgbClr val="C0C0C0"/>
                  </a:outerShdw>
                </a:effectLst>
                <a:latin typeface="Source Sans Pro" panose="020B0503030403020204" pitchFamily="34" charset="0"/>
                <a:ea typeface="Verdana" pitchFamily="34" charset="0"/>
                <a:cs typeface="Source Sans Pro" panose="020B0503030403020204" pitchFamily="34" charset="0"/>
              </a:defRPr>
            </a:lvl1pPr>
            <a:lvl2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2pPr>
            <a:lvl3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3pPr>
            <a:lvl4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4pPr>
            <a:lvl5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5pPr>
            <a:lvl6pPr marL="4572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6pPr>
            <a:lvl7pPr marL="9144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7pPr>
            <a:lvl8pPr marL="13716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8pPr>
            <a:lvl9pPr marL="18288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9pPr>
          </a:lstStyle>
          <a:p>
            <a:pPr>
              <a:defRPr/>
            </a:pPr>
            <a:r>
              <a:rPr lang="en-US" sz="3200" b="1" kern="0" dirty="0" err="1">
                <a:latin typeface="+mj-lt"/>
              </a:rPr>
              <a:t>MoneyGuide</a:t>
            </a:r>
            <a:r>
              <a:rPr lang="en-US" sz="3200" b="1" kern="0" dirty="0">
                <a:latin typeface="+mj-lt"/>
              </a:rPr>
              <a:t> Pro</a:t>
            </a:r>
          </a:p>
        </p:txBody>
      </p:sp>
    </p:spTree>
  </p:cSld>
  <p:clrMapOvr>
    <a:masterClrMapping/>
  </p:clrMapOvr>
  <mc:AlternateContent xmlns:mc="http://schemas.openxmlformats.org/markup-compatibility/2006" xmlns:p14="http://schemas.microsoft.com/office/powerpoint/2010/main">
    <mc:Choice Requires="p14">
      <p:transition p14:dur="10" advTm="6321">
        <p:fade/>
      </p:transition>
    </mc:Choice>
    <mc:Fallback xmlns="">
      <p:transition advTm="632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E8F0F38-54F2-4F17-865B-508365208F6D}"/>
              </a:ext>
            </a:extLst>
          </p:cNvPr>
          <p:cNvSpPr>
            <a:spLocks noGrp="1" noChangeArrowheads="1"/>
          </p:cNvSpPr>
          <p:nvPr>
            <p:ph type="title"/>
          </p:nvPr>
        </p:nvSpPr>
        <p:spPr>
          <a:xfrm>
            <a:off x="685800" y="257175"/>
            <a:ext cx="7772400" cy="1143000"/>
          </a:xfrm>
          <a:solidFill>
            <a:srgbClr val="003366"/>
          </a:solidFill>
        </p:spPr>
        <p:txBody>
          <a:bodyPr/>
          <a:lstStyle/>
          <a:p>
            <a:pPr>
              <a:defRPr/>
            </a:pPr>
            <a:r>
              <a:rPr lang="en-US" sz="3200" dirty="0">
                <a:solidFill>
                  <a:schemeClr val="bg1"/>
                </a:solidFill>
              </a:rPr>
              <a:t>Client Communication </a:t>
            </a:r>
            <a:br>
              <a:rPr lang="en-US" sz="3200" dirty="0">
                <a:solidFill>
                  <a:schemeClr val="bg1"/>
                </a:solidFill>
              </a:rPr>
            </a:br>
            <a:r>
              <a:rPr lang="en-US" sz="3200" dirty="0">
                <a:solidFill>
                  <a:schemeClr val="bg1"/>
                </a:solidFill>
              </a:rPr>
              <a:t>and Relationships</a:t>
            </a:r>
          </a:p>
        </p:txBody>
      </p:sp>
      <p:sp>
        <p:nvSpPr>
          <p:cNvPr id="15363" name="Rectangle 3">
            <a:extLst>
              <a:ext uri="{FF2B5EF4-FFF2-40B4-BE49-F238E27FC236}">
                <a16:creationId xmlns:a16="http://schemas.microsoft.com/office/drawing/2014/main" id="{6E394677-4EB9-4C3D-9C0B-CD04C76D7B4D}"/>
              </a:ext>
            </a:extLst>
          </p:cNvPr>
          <p:cNvSpPr>
            <a:spLocks noGrp="1" noChangeArrowheads="1"/>
          </p:cNvSpPr>
          <p:nvPr>
            <p:ph type="body" idx="1"/>
          </p:nvPr>
        </p:nvSpPr>
        <p:spPr>
          <a:xfrm>
            <a:off x="609600" y="1828800"/>
            <a:ext cx="8229600" cy="4152900"/>
          </a:xfrm>
        </p:spPr>
        <p:txBody>
          <a:bodyPr/>
          <a:lstStyle/>
          <a:p>
            <a:pPr>
              <a:buFontTx/>
              <a:buBlip>
                <a:blip r:embed="rId3"/>
              </a:buBlip>
            </a:pPr>
            <a:r>
              <a:rPr lang="en-US" altLang="en-US" sz="2400" b="0">
                <a:solidFill>
                  <a:schemeClr val="tx1"/>
                </a:solidFill>
              </a:rPr>
              <a:t>Strategies customized to meet each client’s goals and objectives (shy of an Investment Policy Statement)</a:t>
            </a:r>
          </a:p>
          <a:p>
            <a:pPr>
              <a:buFontTx/>
              <a:buBlip>
                <a:blip r:embed="rId3"/>
              </a:buBlip>
            </a:pPr>
            <a:endParaRPr lang="en-US" altLang="en-US" sz="2400" b="0">
              <a:solidFill>
                <a:schemeClr val="tx1"/>
              </a:solidFill>
            </a:endParaRPr>
          </a:p>
          <a:p>
            <a:pPr>
              <a:buFontTx/>
              <a:buBlip>
                <a:blip r:embed="rId3"/>
              </a:buBlip>
            </a:pPr>
            <a:r>
              <a:rPr lang="en-US" altLang="en-US" sz="2400" b="0">
                <a:solidFill>
                  <a:schemeClr val="tx1"/>
                </a:solidFill>
              </a:rPr>
              <a:t>Frequent communication</a:t>
            </a:r>
          </a:p>
          <a:p>
            <a:pPr lvl="1">
              <a:buFontTx/>
              <a:buBlip>
                <a:blip r:embed="rId3"/>
              </a:buBlip>
            </a:pPr>
            <a:r>
              <a:rPr lang="en-US" altLang="en-US" sz="2000" b="0">
                <a:solidFill>
                  <a:schemeClr val="tx1"/>
                </a:solidFill>
                <a:latin typeface="Times New Roman" panose="02020603050405020304" pitchFamily="18" charset="0"/>
              </a:rPr>
              <a:t>Monthly brokerage reports</a:t>
            </a:r>
          </a:p>
          <a:p>
            <a:pPr lvl="1">
              <a:buFontTx/>
              <a:buBlip>
                <a:blip r:embed="rId3"/>
              </a:buBlip>
            </a:pPr>
            <a:r>
              <a:rPr lang="en-US" altLang="en-US" sz="2000" b="0">
                <a:solidFill>
                  <a:schemeClr val="tx1"/>
                </a:solidFill>
                <a:latin typeface="Times New Roman" panose="02020603050405020304" pitchFamily="18" charset="0"/>
              </a:rPr>
              <a:t>Quarterly performance reports and portfolio appraisals</a:t>
            </a:r>
          </a:p>
          <a:p>
            <a:pPr lvl="1">
              <a:buFontTx/>
              <a:buBlip>
                <a:blip r:embed="rId3"/>
              </a:buBlip>
            </a:pPr>
            <a:r>
              <a:rPr lang="en-US" altLang="en-US" sz="2000" b="0">
                <a:solidFill>
                  <a:schemeClr val="tx1"/>
                </a:solidFill>
                <a:latin typeface="Times New Roman" panose="02020603050405020304" pitchFamily="18" charset="0"/>
              </a:rPr>
              <a:t>Quarterly client letter discussing outlook and strategy</a:t>
            </a:r>
          </a:p>
          <a:p>
            <a:pPr lvl="1">
              <a:buFontTx/>
              <a:buBlip>
                <a:blip r:embed="rId3"/>
              </a:buBlip>
            </a:pPr>
            <a:r>
              <a:rPr lang="en-US" altLang="en-US" sz="2000" b="0">
                <a:solidFill>
                  <a:schemeClr val="tx1"/>
                </a:solidFill>
                <a:latin typeface="Times New Roman" panose="02020603050405020304" pitchFamily="18" charset="0"/>
              </a:rPr>
              <a:t>Annual reviews (minimum)</a:t>
            </a:r>
          </a:p>
          <a:p>
            <a:endParaRPr lang="en-US" altLang="en-US" sz="2400" b="0">
              <a:solidFill>
                <a:schemeClr val="tx1"/>
              </a:solidFill>
            </a:endParaRPr>
          </a:p>
          <a:p>
            <a:pPr>
              <a:buFontTx/>
              <a:buNone/>
            </a:pPr>
            <a:endParaRPr lang="en-US" altLang="en-US"/>
          </a:p>
        </p:txBody>
      </p:sp>
    </p:spTree>
  </p:cSld>
  <p:clrMapOvr>
    <a:masterClrMapping/>
  </p:clrMapOvr>
  <mc:AlternateContent xmlns:mc="http://schemas.openxmlformats.org/markup-compatibility/2006" xmlns:p14="http://schemas.microsoft.com/office/powerpoint/2010/main">
    <mc:Choice Requires="p14">
      <p:transition p14:dur="10" advTm="3863">
        <p:fade/>
      </p:transition>
    </mc:Choice>
    <mc:Fallback xmlns="">
      <p:transition advTm="3863">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Effect transition="in" filter="box(out)">
                                      <p:cBhvr>
                                        <p:cTn id="13" dur="500"/>
                                        <p:tgtEl>
                                          <p:spTgt spid="1536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363">
                                            <p:txEl>
                                              <p:pRg st="2" end="2"/>
                                            </p:txEl>
                                          </p:spTgt>
                                        </p:tgtEl>
                                        <p:attrNameLst>
                                          <p:attrName>style.visibility</p:attrName>
                                        </p:attrNameLst>
                                      </p:cBhvr>
                                      <p:to>
                                        <p:strVal val="visible"/>
                                      </p:to>
                                    </p:set>
                                    <p:animEffect transition="in" filter="box(out)">
                                      <p:cBhvr>
                                        <p:cTn id="18" dur="500"/>
                                        <p:tgtEl>
                                          <p:spTgt spid="15363">
                                            <p:txEl>
                                              <p:pRg st="2" end="2"/>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box(out)">
                                      <p:cBhvr>
                                        <p:cTn id="21" dur="500"/>
                                        <p:tgtEl>
                                          <p:spTgt spid="15363">
                                            <p:txEl>
                                              <p:pRg st="3" end="3"/>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5363">
                                            <p:txEl>
                                              <p:pRg st="4" end="4"/>
                                            </p:txEl>
                                          </p:spTgt>
                                        </p:tgtEl>
                                        <p:attrNameLst>
                                          <p:attrName>style.visibility</p:attrName>
                                        </p:attrNameLst>
                                      </p:cBhvr>
                                      <p:to>
                                        <p:strVal val="visible"/>
                                      </p:to>
                                    </p:set>
                                    <p:animEffect transition="in" filter="box(out)">
                                      <p:cBhvr>
                                        <p:cTn id="24" dur="500"/>
                                        <p:tgtEl>
                                          <p:spTgt spid="15363">
                                            <p:txEl>
                                              <p:pRg st="4" end="4"/>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box(out)">
                                      <p:cBhvr>
                                        <p:cTn id="27" dur="500"/>
                                        <p:tgtEl>
                                          <p:spTgt spid="15363">
                                            <p:txEl>
                                              <p:pRg st="5" end="5"/>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5363">
                                            <p:txEl>
                                              <p:pRg st="6" end="6"/>
                                            </p:txEl>
                                          </p:spTgt>
                                        </p:tgtEl>
                                        <p:attrNameLst>
                                          <p:attrName>style.visibility</p:attrName>
                                        </p:attrNameLst>
                                      </p:cBhvr>
                                      <p:to>
                                        <p:strVal val="visible"/>
                                      </p:to>
                                    </p:set>
                                    <p:animEffect transition="in" filter="box(out)">
                                      <p:cBhvr>
                                        <p:cTn id="30"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55A422C-DDA8-4E84-9070-16FF287837D7}"/>
              </a:ext>
            </a:extLst>
          </p:cNvPr>
          <p:cNvSpPr>
            <a:spLocks noGrp="1" noChangeArrowheads="1"/>
          </p:cNvSpPr>
          <p:nvPr>
            <p:ph type="title"/>
          </p:nvPr>
        </p:nvSpPr>
        <p:spPr>
          <a:xfrm>
            <a:off x="647700" y="466725"/>
            <a:ext cx="7772400" cy="1143000"/>
          </a:xfrm>
          <a:solidFill>
            <a:srgbClr val="003366"/>
          </a:solidFill>
        </p:spPr>
        <p:txBody>
          <a:bodyPr/>
          <a:lstStyle/>
          <a:p>
            <a:pPr>
              <a:defRPr/>
            </a:pPr>
            <a:r>
              <a:rPr lang="en-US" dirty="0">
                <a:solidFill>
                  <a:schemeClr val="bg1"/>
                </a:solidFill>
              </a:rPr>
              <a:t>Investment Management Fee Schedule</a:t>
            </a:r>
          </a:p>
        </p:txBody>
      </p:sp>
      <p:sp>
        <p:nvSpPr>
          <p:cNvPr id="27651" name="Rectangle 3">
            <a:extLst>
              <a:ext uri="{FF2B5EF4-FFF2-40B4-BE49-F238E27FC236}">
                <a16:creationId xmlns:a16="http://schemas.microsoft.com/office/drawing/2014/main" id="{CA4AA1C5-B4C3-483A-8066-DEBC3334DEB6}"/>
              </a:ext>
            </a:extLst>
          </p:cNvPr>
          <p:cNvSpPr>
            <a:spLocks noGrp="1" noChangeArrowheads="1"/>
          </p:cNvSpPr>
          <p:nvPr>
            <p:ph type="body" idx="1"/>
          </p:nvPr>
        </p:nvSpPr>
        <p:spPr>
          <a:xfrm>
            <a:off x="762000" y="1600200"/>
            <a:ext cx="7772400" cy="2438400"/>
          </a:xfrm>
          <a:noFill/>
        </p:spPr>
        <p:txBody>
          <a:bodyPr/>
          <a:lstStyle/>
          <a:p>
            <a:pPr marL="0" indent="0">
              <a:lnSpc>
                <a:spcPct val="90000"/>
              </a:lnSpc>
              <a:buFontTx/>
              <a:buNone/>
            </a:pPr>
            <a:endParaRPr lang="en-US" altLang="en-US" sz="1800" dirty="0"/>
          </a:p>
          <a:p>
            <a:pPr marL="0" indent="0" algn="ctr">
              <a:lnSpc>
                <a:spcPct val="90000"/>
              </a:lnSpc>
              <a:buFontTx/>
              <a:buNone/>
            </a:pPr>
            <a:r>
              <a:rPr lang="en-US" altLang="en-US" sz="1800" dirty="0"/>
              <a:t>  </a:t>
            </a:r>
            <a:r>
              <a:rPr lang="en-US" altLang="en-US" sz="1800" i="1" dirty="0"/>
              <a:t>Our only revenues are paid to us by our clients exclusively.</a:t>
            </a:r>
          </a:p>
          <a:p>
            <a:pPr marL="0" indent="0" algn="ctr">
              <a:lnSpc>
                <a:spcPct val="90000"/>
              </a:lnSpc>
              <a:buFontTx/>
              <a:buNone/>
            </a:pPr>
            <a:r>
              <a:rPr lang="en-US" altLang="en-US" sz="1800" b="0" dirty="0">
                <a:solidFill>
                  <a:schemeClr val="tx1"/>
                </a:solidFill>
              </a:rPr>
              <a:t>We are compensated based upon a percentage of assets under management.  Our  fee schedule is as follows:</a:t>
            </a:r>
          </a:p>
          <a:p>
            <a:pPr marL="0" indent="0">
              <a:lnSpc>
                <a:spcPct val="90000"/>
              </a:lnSpc>
              <a:buFontTx/>
              <a:buNone/>
            </a:pPr>
            <a:endParaRPr lang="en-US" altLang="en-US" sz="2000" b="0" dirty="0">
              <a:solidFill>
                <a:schemeClr val="tx1"/>
              </a:solidFill>
            </a:endParaRPr>
          </a:p>
          <a:p>
            <a:pPr marL="0" indent="0">
              <a:lnSpc>
                <a:spcPct val="90000"/>
              </a:lnSpc>
              <a:buFontTx/>
              <a:buNone/>
            </a:pPr>
            <a:endParaRPr lang="en-US" altLang="en-US" sz="2000" b="0" dirty="0">
              <a:solidFill>
                <a:schemeClr val="tx1"/>
              </a:solidFill>
            </a:endParaRPr>
          </a:p>
          <a:p>
            <a:pPr marL="0" indent="0">
              <a:lnSpc>
                <a:spcPct val="90000"/>
              </a:lnSpc>
              <a:buFontTx/>
              <a:buNone/>
            </a:pPr>
            <a:r>
              <a:rPr lang="en-US" altLang="en-US" sz="2000" dirty="0">
                <a:solidFill>
                  <a:schemeClr val="tx1"/>
                </a:solidFill>
              </a:rPr>
              <a:t>		</a:t>
            </a:r>
            <a:r>
              <a:rPr lang="en-US" altLang="en-US" sz="1800" b="0" dirty="0">
                <a:solidFill>
                  <a:schemeClr val="tx1"/>
                </a:solidFill>
              </a:rPr>
              <a:t>1.50% up to $250,000</a:t>
            </a:r>
          </a:p>
          <a:p>
            <a:pPr marL="0" indent="0">
              <a:lnSpc>
                <a:spcPct val="75000"/>
              </a:lnSpc>
              <a:buFontTx/>
              <a:buNone/>
            </a:pPr>
            <a:r>
              <a:rPr lang="en-US" altLang="en-US" sz="1800" dirty="0">
                <a:solidFill>
                  <a:schemeClr val="tx1"/>
                </a:solidFill>
              </a:rPr>
              <a:t>		</a:t>
            </a:r>
            <a:r>
              <a:rPr lang="en-US" altLang="en-US" sz="1800" b="0" dirty="0">
                <a:solidFill>
                  <a:schemeClr val="tx1"/>
                </a:solidFill>
              </a:rPr>
              <a:t>1.25%  $250,000 - $500,000</a:t>
            </a:r>
          </a:p>
          <a:p>
            <a:pPr marL="0" indent="0">
              <a:lnSpc>
                <a:spcPct val="75000"/>
              </a:lnSpc>
              <a:buFontTx/>
              <a:buNone/>
            </a:pPr>
            <a:r>
              <a:rPr lang="en-US" altLang="en-US" sz="1800" b="0" dirty="0">
                <a:solidFill>
                  <a:schemeClr val="tx1"/>
                </a:solidFill>
              </a:rPr>
              <a:t>		1.0%    $500,000 - $1,000,000</a:t>
            </a:r>
          </a:p>
          <a:p>
            <a:pPr marL="0" indent="0">
              <a:lnSpc>
                <a:spcPct val="75000"/>
              </a:lnSpc>
              <a:buFontTx/>
              <a:buNone/>
            </a:pPr>
            <a:r>
              <a:rPr lang="en-US" altLang="en-US" sz="1800" b="0" dirty="0">
                <a:solidFill>
                  <a:schemeClr val="tx1"/>
                </a:solidFill>
              </a:rPr>
              <a:t>		Less than 1.0% for assets in excess of $1,000,000</a:t>
            </a:r>
            <a:r>
              <a:rPr lang="en-US" altLang="en-US" sz="1800" b="0" dirty="0">
                <a:solidFill>
                  <a:srgbClr val="660066"/>
                </a:solidFill>
              </a:rPr>
              <a:t> </a:t>
            </a:r>
          </a:p>
          <a:p>
            <a:pPr marL="0" indent="0">
              <a:lnSpc>
                <a:spcPct val="75000"/>
              </a:lnSpc>
              <a:buFontTx/>
              <a:buNone/>
            </a:pPr>
            <a:r>
              <a:rPr lang="en-US" altLang="en-US" sz="1800" dirty="0">
                <a:solidFill>
                  <a:srgbClr val="660066"/>
                </a:solidFill>
              </a:rPr>
              <a:t>	</a:t>
            </a:r>
            <a:endParaRPr lang="en-US" altLang="en-US" sz="1400" dirty="0">
              <a:solidFill>
                <a:srgbClr val="660066"/>
              </a:solidFill>
            </a:endParaRPr>
          </a:p>
          <a:p>
            <a:pPr marL="0" indent="0">
              <a:lnSpc>
                <a:spcPct val="75000"/>
              </a:lnSpc>
              <a:buFontTx/>
              <a:buNone/>
            </a:pPr>
            <a:r>
              <a:rPr lang="en-US" altLang="en-US" sz="1400" dirty="0">
                <a:solidFill>
                  <a:srgbClr val="660066"/>
                </a:solidFill>
              </a:rPr>
              <a:t>			</a:t>
            </a:r>
            <a:r>
              <a:rPr lang="en-US" altLang="en-US" sz="1600" dirty="0"/>
              <a:t>We do well when you do!</a:t>
            </a:r>
            <a:endParaRPr lang="en-US" altLang="en-US" sz="1800" dirty="0"/>
          </a:p>
        </p:txBody>
      </p:sp>
      <p:sp>
        <p:nvSpPr>
          <p:cNvPr id="27653" name="Line 6">
            <a:extLst>
              <a:ext uri="{FF2B5EF4-FFF2-40B4-BE49-F238E27FC236}">
                <a16:creationId xmlns:a16="http://schemas.microsoft.com/office/drawing/2014/main" id="{86B70A62-082B-4089-8DF5-92CF6FCC90D4}"/>
              </a:ext>
            </a:extLst>
          </p:cNvPr>
          <p:cNvSpPr>
            <a:spLocks noChangeShapeType="1"/>
          </p:cNvSpPr>
          <p:nvPr/>
        </p:nvSpPr>
        <p:spPr bwMode="auto">
          <a:xfrm flipV="1">
            <a:off x="1600200" y="34290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7655" name="Line 8">
            <a:extLst>
              <a:ext uri="{FF2B5EF4-FFF2-40B4-BE49-F238E27FC236}">
                <a16:creationId xmlns:a16="http://schemas.microsoft.com/office/drawing/2014/main" id="{30000681-9F12-4E4E-B4F5-03361530A497}"/>
              </a:ext>
            </a:extLst>
          </p:cNvPr>
          <p:cNvSpPr>
            <a:spLocks noChangeShapeType="1"/>
          </p:cNvSpPr>
          <p:nvPr/>
        </p:nvSpPr>
        <p:spPr bwMode="auto">
          <a:xfrm flipV="1">
            <a:off x="1600199" y="4645572"/>
            <a:ext cx="5867399" cy="26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3" name="Straight Connector 2">
            <a:extLst>
              <a:ext uri="{FF2B5EF4-FFF2-40B4-BE49-F238E27FC236}">
                <a16:creationId xmlns:a16="http://schemas.microsoft.com/office/drawing/2014/main" id="{04674DDD-BC19-70B5-E9F2-B1B22D5DD6E3}"/>
              </a:ext>
            </a:extLst>
          </p:cNvPr>
          <p:cNvCxnSpPr>
            <a:cxnSpLocks/>
            <a:stCxn id="27653" idx="1"/>
          </p:cNvCxnSpPr>
          <p:nvPr/>
        </p:nvCxnSpPr>
        <p:spPr bwMode="auto">
          <a:xfrm>
            <a:off x="7467600" y="3428999"/>
            <a:ext cx="0" cy="12165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1146DC23-79F9-230D-11CF-B47E6C6C10CD}"/>
              </a:ext>
            </a:extLst>
          </p:cNvPr>
          <p:cNvCxnSpPr>
            <a:cxnSpLocks/>
            <a:stCxn id="27653" idx="0"/>
            <a:endCxn id="27655" idx="0"/>
          </p:cNvCxnSpPr>
          <p:nvPr/>
        </p:nvCxnSpPr>
        <p:spPr bwMode="auto">
          <a:xfrm flipH="1">
            <a:off x="1600199" y="3429000"/>
            <a:ext cx="1"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mc:AlternateContent xmlns:mc="http://schemas.openxmlformats.org/markup-compatibility/2006" xmlns:p14="http://schemas.microsoft.com/office/powerpoint/2010/main">
    <mc:Choice Requires="p14">
      <p:transition p14:dur="10" advTm="3463">
        <p:fade/>
      </p:transition>
    </mc:Choice>
    <mc:Fallback xmlns="">
      <p:transition advTm="346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5CFD9CC8-4D98-40C3-AC17-B08E0702D7CE}"/>
              </a:ext>
            </a:extLst>
          </p:cNvPr>
          <p:cNvSpPr>
            <a:spLocks noGrp="1" noChangeArrowheads="1"/>
          </p:cNvSpPr>
          <p:nvPr>
            <p:ph type="title"/>
          </p:nvPr>
        </p:nvSpPr>
        <p:spPr>
          <a:xfrm>
            <a:off x="0" y="866775"/>
            <a:ext cx="9144000" cy="762000"/>
          </a:xfrm>
          <a:solidFill>
            <a:srgbClr val="003366"/>
          </a:solidFill>
        </p:spPr>
        <p:txBody>
          <a:bodyPr/>
          <a:lstStyle/>
          <a:p>
            <a:pPr>
              <a:defRPr/>
            </a:pPr>
            <a:br>
              <a:rPr lang="en-US" dirty="0">
                <a:solidFill>
                  <a:schemeClr val="bg1"/>
                </a:solidFill>
              </a:rPr>
            </a:br>
            <a:r>
              <a:rPr lang="en-US" dirty="0">
                <a:solidFill>
                  <a:schemeClr val="bg1"/>
                </a:solidFill>
              </a:rPr>
              <a:t>Investment Management Services</a:t>
            </a:r>
            <a:br>
              <a:rPr lang="en-US" dirty="0">
                <a:solidFill>
                  <a:schemeClr val="bg1"/>
                </a:solidFill>
              </a:rPr>
            </a:br>
            <a:endParaRPr lang="en-US" dirty="0">
              <a:solidFill>
                <a:schemeClr val="bg1"/>
              </a:solidFill>
            </a:endParaRPr>
          </a:p>
        </p:txBody>
      </p:sp>
      <p:graphicFrame>
        <p:nvGraphicFramePr>
          <p:cNvPr id="111883" name="Group 267">
            <a:extLst>
              <a:ext uri="{FF2B5EF4-FFF2-40B4-BE49-F238E27FC236}">
                <a16:creationId xmlns:a16="http://schemas.microsoft.com/office/drawing/2014/main" id="{B2052936-5F8A-4D4E-ABD0-1A3B27C249A5}"/>
              </a:ext>
            </a:extLst>
          </p:cNvPr>
          <p:cNvGraphicFramePr>
            <a:graphicFrameLocks noGrp="1"/>
          </p:cNvGraphicFramePr>
          <p:nvPr>
            <p:extLst>
              <p:ext uri="{D42A27DB-BD31-4B8C-83A1-F6EECF244321}">
                <p14:modId xmlns:p14="http://schemas.microsoft.com/office/powerpoint/2010/main" val="752485014"/>
              </p:ext>
            </p:extLst>
          </p:nvPr>
        </p:nvGraphicFramePr>
        <p:xfrm>
          <a:off x="914400" y="1600200"/>
          <a:ext cx="7721600" cy="4800601"/>
        </p:xfrm>
        <a:graphic>
          <a:graphicData uri="http://schemas.openxmlformats.org/drawingml/2006/table">
            <a:tbl>
              <a:tblPr/>
              <a:tblGrid>
                <a:gridCol w="2362200">
                  <a:extLst>
                    <a:ext uri="{9D8B030D-6E8A-4147-A177-3AD203B41FA5}">
                      <a16:colId xmlns:a16="http://schemas.microsoft.com/office/drawing/2014/main" val="20000"/>
                    </a:ext>
                  </a:extLst>
                </a:gridCol>
                <a:gridCol w="5359400">
                  <a:extLst>
                    <a:ext uri="{9D8B030D-6E8A-4147-A177-3AD203B41FA5}">
                      <a16:colId xmlns:a16="http://schemas.microsoft.com/office/drawing/2014/main" val="20001"/>
                    </a:ext>
                  </a:extLst>
                </a:gridCol>
              </a:tblGrid>
              <a:tr h="622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66"/>
                          </a:solidFill>
                          <a:effectLst/>
                          <a:latin typeface="Times New Roman" charset="0"/>
                        </a:rPr>
                        <a:t>History:</a:t>
                      </a:r>
                    </a:p>
                  </a:txBody>
                  <a:tcPr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rPr>
                        <a:t>Founded in 1999</a:t>
                      </a:r>
                    </a:p>
                  </a:txBody>
                  <a:tcPr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13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66"/>
                          </a:solidFill>
                          <a:effectLst/>
                          <a:latin typeface="Times New Roman" charset="0"/>
                        </a:rPr>
                        <a:t>Ownership:</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rPr>
                        <a:t>100% owned by management</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3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66"/>
                          </a:solidFill>
                          <a:effectLst/>
                          <a:latin typeface="Times New Roman" charset="0"/>
                        </a:rPr>
                        <a:t>Assets Under Management:</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~$64,000,000</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9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66"/>
                          </a:solidFill>
                          <a:effectLst/>
                          <a:latin typeface="Times New Roman" charset="0"/>
                        </a:rPr>
                        <a:t>Clients: </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Approximately 103 individuals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and families</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23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66"/>
                          </a:solidFill>
                          <a:effectLst/>
                          <a:latin typeface="Times New Roman" charset="0"/>
                        </a:rPr>
                        <a:t>Investment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rgbClr val="000066"/>
                          </a:solidFill>
                          <a:effectLst/>
                          <a:latin typeface="Times New Roman" charset="0"/>
                        </a:rPr>
                        <a:t>Approach:</a:t>
                      </a:r>
                      <a:r>
                        <a:rPr kumimoji="0" lang="en-US" sz="2400" b="0" i="0" u="none" strike="noStrike" cap="none" normalizeH="0" baseline="0">
                          <a:ln>
                            <a:noFill/>
                          </a:ln>
                          <a:solidFill>
                            <a:srgbClr val="000066"/>
                          </a:solidFill>
                          <a:effectLst/>
                          <a:latin typeface="Times New Roman" charset="0"/>
                        </a:rPr>
                        <a:t> </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charset="0"/>
                        </a:rPr>
                        <a:t>We seek to add value through strategic and tactical asset allocation and careful investment manager selection</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6820">
        <p:fade/>
      </p:transition>
    </mc:Choice>
    <mc:Fallback xmlns="">
      <p:transition spd="med" advTm="682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1026">
            <a:extLst>
              <a:ext uri="{FF2B5EF4-FFF2-40B4-BE49-F238E27FC236}">
                <a16:creationId xmlns:a16="http://schemas.microsoft.com/office/drawing/2014/main" id="{4ACBC628-5070-4EE5-B7C6-82F4F60596E0}"/>
              </a:ext>
            </a:extLst>
          </p:cNvPr>
          <p:cNvSpPr>
            <a:spLocks noGrp="1" noChangeArrowheads="1"/>
          </p:cNvSpPr>
          <p:nvPr>
            <p:ph type="title"/>
          </p:nvPr>
        </p:nvSpPr>
        <p:spPr>
          <a:xfrm>
            <a:off x="557213" y="1162050"/>
            <a:ext cx="7772400" cy="685800"/>
          </a:xfrm>
          <a:solidFill>
            <a:srgbClr val="003366"/>
          </a:solidFill>
        </p:spPr>
        <p:txBody>
          <a:bodyPr/>
          <a:lstStyle/>
          <a:p>
            <a:pPr>
              <a:defRPr/>
            </a:pPr>
            <a:r>
              <a:rPr lang="en-US" sz="3200" dirty="0">
                <a:solidFill>
                  <a:schemeClr val="bg1"/>
                </a:solidFill>
              </a:rPr>
              <a:t>W</a:t>
            </a:r>
            <a:r>
              <a:rPr lang="en-US" dirty="0">
                <a:solidFill>
                  <a:schemeClr val="bg1"/>
                </a:solidFill>
              </a:rPr>
              <a:t>hat Is Our Edge?</a:t>
            </a:r>
          </a:p>
        </p:txBody>
      </p:sp>
      <p:sp>
        <p:nvSpPr>
          <p:cNvPr id="9219" name="Rectangle 1027">
            <a:extLst>
              <a:ext uri="{FF2B5EF4-FFF2-40B4-BE49-F238E27FC236}">
                <a16:creationId xmlns:a16="http://schemas.microsoft.com/office/drawing/2014/main" id="{90219844-AA7C-4FF6-BF6B-D126AA0B75B3}"/>
              </a:ext>
            </a:extLst>
          </p:cNvPr>
          <p:cNvSpPr>
            <a:spLocks noGrp="1" noChangeArrowheads="1"/>
          </p:cNvSpPr>
          <p:nvPr>
            <p:ph type="body" idx="1"/>
          </p:nvPr>
        </p:nvSpPr>
        <p:spPr>
          <a:xfrm>
            <a:off x="533400" y="1905000"/>
            <a:ext cx="8382000" cy="4419600"/>
          </a:xfrm>
        </p:spPr>
        <p:txBody>
          <a:bodyPr/>
          <a:lstStyle/>
          <a:p>
            <a:pPr marL="711200" indent="-711200">
              <a:lnSpc>
                <a:spcPct val="90000"/>
              </a:lnSpc>
              <a:buFont typeface="Symbol" panose="05050102010706020507" pitchFamily="18" charset="2"/>
              <a:buNone/>
            </a:pPr>
            <a:endParaRPr lang="en-US" altLang="en-US" sz="2000"/>
          </a:p>
          <a:p>
            <a:pPr marL="711200" indent="-711200">
              <a:lnSpc>
                <a:spcPct val="90000"/>
              </a:lnSpc>
              <a:spcBef>
                <a:spcPct val="50000"/>
              </a:spcBef>
              <a:buFont typeface="Symbol" panose="05050102010706020507" pitchFamily="18" charset="2"/>
              <a:buBlip>
                <a:blip r:embed="rId3"/>
              </a:buBlip>
            </a:pPr>
            <a:r>
              <a:rPr lang="en-US" altLang="en-US" sz="2000" u="sng">
                <a:solidFill>
                  <a:srgbClr val="000066"/>
                </a:solidFill>
              </a:rPr>
              <a:t>Objectivity</a:t>
            </a:r>
            <a:br>
              <a:rPr lang="en-US" altLang="en-US" sz="2000" u="sng">
                <a:solidFill>
                  <a:srgbClr val="000066"/>
                </a:solidFill>
              </a:rPr>
            </a:br>
            <a:r>
              <a:rPr lang="en-US" altLang="en-US" sz="2000" b="0">
                <a:solidFill>
                  <a:schemeClr val="tx1"/>
                </a:solidFill>
              </a:rPr>
              <a:t>We are fee-only and independent. Our only incentive is to generate good results.</a:t>
            </a:r>
            <a:endParaRPr lang="en-US" altLang="en-US" sz="2000" b="0" i="1">
              <a:solidFill>
                <a:schemeClr val="tx1"/>
              </a:solidFill>
            </a:endParaRPr>
          </a:p>
          <a:p>
            <a:pPr marL="711200" indent="-711200">
              <a:lnSpc>
                <a:spcPct val="90000"/>
              </a:lnSpc>
              <a:spcBef>
                <a:spcPct val="50000"/>
              </a:spcBef>
              <a:buFont typeface="Symbol" panose="05050102010706020507" pitchFamily="18" charset="2"/>
              <a:buBlip>
                <a:blip r:embed="rId3"/>
              </a:buBlip>
            </a:pPr>
            <a:r>
              <a:rPr lang="en-US" altLang="en-US" sz="2000" u="sng">
                <a:solidFill>
                  <a:srgbClr val="000066"/>
                </a:solidFill>
              </a:rPr>
              <a:t>All-Star Approach</a:t>
            </a:r>
            <a:br>
              <a:rPr lang="en-US" altLang="en-US" sz="2000" u="sng">
                <a:solidFill>
                  <a:srgbClr val="000066"/>
                </a:solidFill>
              </a:rPr>
            </a:br>
            <a:r>
              <a:rPr lang="en-US" altLang="en-US" sz="2000" b="0">
                <a:solidFill>
                  <a:schemeClr val="tx1"/>
                </a:solidFill>
              </a:rPr>
              <a:t>Exceptionally in-depth research, provided by a nationally recognized research team known for the depth and quality of their manager due diligence and asset class analysis.</a:t>
            </a:r>
          </a:p>
          <a:p>
            <a:pPr marL="711200" indent="-711200">
              <a:lnSpc>
                <a:spcPct val="90000"/>
              </a:lnSpc>
              <a:spcBef>
                <a:spcPct val="50000"/>
              </a:spcBef>
              <a:buFontTx/>
              <a:buBlip>
                <a:blip r:embed="rId3"/>
              </a:buBlip>
            </a:pPr>
            <a:r>
              <a:rPr lang="en-US" altLang="en-US" sz="2000" u="sng">
                <a:solidFill>
                  <a:srgbClr val="000066"/>
                </a:solidFill>
              </a:rPr>
              <a:t>Investment Experience </a:t>
            </a:r>
            <a:br>
              <a:rPr lang="en-US" altLang="en-US" sz="2000" u="sng">
                <a:solidFill>
                  <a:srgbClr val="000066"/>
                </a:solidFill>
              </a:rPr>
            </a:br>
            <a:r>
              <a:rPr lang="en-US" altLang="en-US" sz="2000" b="0">
                <a:solidFill>
                  <a:schemeClr val="tx1"/>
                </a:solidFill>
              </a:rPr>
              <a:t>Over thirty years navigating the financial and investment landscape.</a:t>
            </a:r>
          </a:p>
          <a:p>
            <a:pPr marL="711200" indent="-711200">
              <a:lnSpc>
                <a:spcPct val="90000"/>
              </a:lnSpc>
              <a:spcBef>
                <a:spcPct val="50000"/>
              </a:spcBef>
              <a:buFont typeface="Symbol" panose="05050102010706020507" pitchFamily="18" charset="2"/>
              <a:buBlip>
                <a:blip r:embed="rId3"/>
              </a:buBlip>
            </a:pPr>
            <a:r>
              <a:rPr lang="en-US" altLang="en-US" sz="2000" u="sng">
                <a:solidFill>
                  <a:srgbClr val="000066"/>
                </a:solidFill>
              </a:rPr>
              <a:t>Quality of Service</a:t>
            </a:r>
            <a:r>
              <a:rPr lang="en-US" altLang="en-US" sz="2000" b="0" u="sng">
                <a:solidFill>
                  <a:schemeClr val="tx1"/>
                </a:solidFill>
              </a:rPr>
              <a:t> </a:t>
            </a:r>
            <a:br>
              <a:rPr lang="en-US" altLang="en-US" sz="2000" b="0" u="sng">
                <a:solidFill>
                  <a:schemeClr val="tx1"/>
                </a:solidFill>
              </a:rPr>
            </a:br>
            <a:r>
              <a:rPr lang="en-US" altLang="en-US" sz="2000" b="0">
                <a:solidFill>
                  <a:schemeClr val="tx1"/>
                </a:solidFill>
              </a:rPr>
              <a:t>We tailor an investment plan to your needs.</a:t>
            </a:r>
            <a:r>
              <a:rPr lang="en-US" altLang="en-US" sz="2000"/>
              <a:t>			</a:t>
            </a:r>
          </a:p>
          <a:p>
            <a:pPr marL="711200" indent="-711200">
              <a:lnSpc>
                <a:spcPct val="90000"/>
              </a:lnSpc>
              <a:buFont typeface="Symbol" panose="05050102010706020507" pitchFamily="18" charset="2"/>
              <a:buNone/>
            </a:pPr>
            <a:endParaRPr lang="en-US" altLang="en-US" sz="2000"/>
          </a:p>
        </p:txBody>
      </p:sp>
      <p:pic>
        <p:nvPicPr>
          <p:cNvPr id="9220" name="Picture 1">
            <a:extLst>
              <a:ext uri="{FF2B5EF4-FFF2-40B4-BE49-F238E27FC236}">
                <a16:creationId xmlns:a16="http://schemas.microsoft.com/office/drawing/2014/main" id="{78235AA9-D287-4F27-A000-726C953172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152400"/>
            <a:ext cx="29622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8662">
        <p:fade/>
      </p:transition>
    </mc:Choice>
    <mc:Fallback xmlns="">
      <p:transition advTm="8662">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B582-7897-4BAA-AE58-2EB5CE37437C}"/>
              </a:ext>
            </a:extLst>
          </p:cNvPr>
          <p:cNvSpPr>
            <a:spLocks noGrp="1"/>
          </p:cNvSpPr>
          <p:nvPr>
            <p:ph type="title"/>
          </p:nvPr>
        </p:nvSpPr>
        <p:spPr>
          <a:xfrm>
            <a:off x="381000" y="228600"/>
            <a:ext cx="8458200" cy="533400"/>
          </a:xfrm>
          <a:solidFill>
            <a:srgbClr val="003366"/>
          </a:solidFill>
        </p:spPr>
        <p:txBody>
          <a:bodyPr>
            <a:normAutofit/>
          </a:bodyPr>
          <a:lstStyle/>
          <a:p>
            <a:pPr>
              <a:defRPr/>
            </a:pPr>
            <a:r>
              <a:rPr lang="en-US" sz="3200" b="1" dirty="0">
                <a:latin typeface="+mj-lt"/>
              </a:rPr>
              <a:t>Our Core Investment Beliefs</a:t>
            </a:r>
          </a:p>
        </p:txBody>
      </p:sp>
      <p:sp>
        <p:nvSpPr>
          <p:cNvPr id="4" name="Slide Number Placeholder 3">
            <a:extLst>
              <a:ext uri="{FF2B5EF4-FFF2-40B4-BE49-F238E27FC236}">
                <a16:creationId xmlns:a16="http://schemas.microsoft.com/office/drawing/2014/main" id="{79EF5CCB-71A5-44A8-8A28-D05A5DBB2854}"/>
              </a:ext>
            </a:extLst>
          </p:cNvPr>
          <p:cNvSpPr>
            <a:spLocks noGrp="1"/>
          </p:cNvSpPr>
          <p:nvPr>
            <p:ph type="sldNum" sz="quarter" idx="10"/>
          </p:nvPr>
        </p:nvSpPr>
        <p:spPr/>
        <p:txBody>
          <a:bodyPr/>
          <a:lstStyle/>
          <a:p>
            <a:pPr>
              <a:defRPr/>
            </a:pPr>
            <a:fld id="{605320C6-0339-4D10-AA7B-E780E416FAFD}" type="slidenum">
              <a:rPr lang="en-US">
                <a:solidFill>
                  <a:schemeClr val="bg1">
                    <a:lumMod val="50000"/>
                  </a:schemeClr>
                </a:solidFill>
              </a:rPr>
              <a:pPr>
                <a:defRPr/>
              </a:pPr>
              <a:t>4</a:t>
            </a:fld>
            <a:endParaRPr lang="en-US" dirty="0">
              <a:solidFill>
                <a:schemeClr val="bg1">
                  <a:lumMod val="50000"/>
                </a:schemeClr>
              </a:solidFill>
            </a:endParaRPr>
          </a:p>
        </p:txBody>
      </p:sp>
      <p:sp>
        <p:nvSpPr>
          <p:cNvPr id="11268" name="Content Placeholder 2">
            <a:extLst>
              <a:ext uri="{FF2B5EF4-FFF2-40B4-BE49-F238E27FC236}">
                <a16:creationId xmlns:a16="http://schemas.microsoft.com/office/drawing/2014/main" id="{FAD5F62B-BA73-4450-A4A6-8B32F844DD7D}"/>
              </a:ext>
            </a:extLst>
          </p:cNvPr>
          <p:cNvSpPr>
            <a:spLocks noGrp="1"/>
          </p:cNvSpPr>
          <p:nvPr>
            <p:ph idx="1"/>
          </p:nvPr>
        </p:nvSpPr>
        <p:spPr/>
        <p:txBody>
          <a:bodyPr/>
          <a:lstStyle/>
          <a:p>
            <a:pPr marL="0" indent="0">
              <a:spcBef>
                <a:spcPts val="700"/>
              </a:spcBef>
              <a:buFontTx/>
              <a:buNone/>
            </a:pPr>
            <a:r>
              <a:rPr lang="en-US" altLang="en-US">
                <a:solidFill>
                  <a:srgbClr val="000066"/>
                </a:solidFill>
              </a:rPr>
              <a:t>Global Perspective. </a:t>
            </a:r>
            <a:br>
              <a:rPr lang="en-US" altLang="en-US" sz="1400">
                <a:solidFill>
                  <a:srgbClr val="56828E"/>
                </a:solidFill>
              </a:rPr>
            </a:br>
            <a:r>
              <a:rPr lang="en-US" altLang="en-US" sz="1200" b="0"/>
              <a:t>We invest across a globally diverse set of asset classes in order to uncover the most attractive investment opportunities.</a:t>
            </a:r>
          </a:p>
          <a:p>
            <a:pPr marL="0" indent="0">
              <a:spcBef>
                <a:spcPts val="700"/>
              </a:spcBef>
              <a:buFontTx/>
              <a:buNone/>
            </a:pPr>
            <a:r>
              <a:rPr lang="en-US" altLang="en-US">
                <a:solidFill>
                  <a:srgbClr val="000066"/>
                </a:solidFill>
              </a:rPr>
              <a:t>Long-Term Approach. </a:t>
            </a:r>
            <a:br>
              <a:rPr lang="en-US" altLang="en-US" sz="1400">
                <a:solidFill>
                  <a:srgbClr val="56828E"/>
                </a:solidFill>
              </a:rPr>
            </a:br>
            <a:r>
              <a:rPr lang="en-US" altLang="en-US" sz="1200" b="0"/>
              <a:t>A long-term approach allows us to take advantage of temporarily mispriced investments and helps ensure that fundamentals, rather than fear or greed, dictate investment decisions.</a:t>
            </a:r>
          </a:p>
          <a:p>
            <a:pPr marL="0" indent="0">
              <a:spcBef>
                <a:spcPts val="700"/>
              </a:spcBef>
              <a:buFontTx/>
              <a:buNone/>
            </a:pPr>
            <a:r>
              <a:rPr lang="en-US" altLang="en-US">
                <a:solidFill>
                  <a:srgbClr val="000066"/>
                </a:solidFill>
              </a:rPr>
              <a:t>Forward-Looking Analysis.</a:t>
            </a:r>
            <a:r>
              <a:rPr lang="en-US" altLang="en-US" b="0">
                <a:solidFill>
                  <a:srgbClr val="000066"/>
                </a:solidFill>
              </a:rPr>
              <a:t> </a:t>
            </a:r>
            <a:br>
              <a:rPr lang="en-US" altLang="en-US" sz="1400" b="0"/>
            </a:br>
            <a:r>
              <a:rPr lang="en-US" altLang="en-US" sz="1200" b="0"/>
              <a:t>History provides a valuable frame of reference but does not always apply to the current environment. We seek to learn how the world is evolving and incorporate our opinions about these changes into our assessment of risk and investment allocations.</a:t>
            </a:r>
          </a:p>
          <a:p>
            <a:pPr marL="0" indent="0">
              <a:spcBef>
                <a:spcPts val="700"/>
              </a:spcBef>
              <a:buFontTx/>
              <a:buNone/>
            </a:pPr>
            <a:r>
              <a:rPr lang="en-US" altLang="en-US">
                <a:solidFill>
                  <a:srgbClr val="000066"/>
                </a:solidFill>
              </a:rPr>
              <a:t>Discipline and Conviction.</a:t>
            </a:r>
            <a:r>
              <a:rPr lang="en-US" altLang="en-US" b="0">
                <a:solidFill>
                  <a:srgbClr val="000066"/>
                </a:solidFill>
              </a:rPr>
              <a:t> </a:t>
            </a:r>
            <a:br>
              <a:rPr lang="en-US" altLang="en-US" sz="1400" b="0"/>
            </a:br>
            <a:r>
              <a:rPr lang="en-US" altLang="en-US" sz="1200" b="0"/>
              <a:t>We set the bar high in assessing investment opportunities, and we have the discipline and conviction to act on an opportunity we find compelling. We believe that investors who lack the courage to act on their convictions are destined for mediocrity.</a:t>
            </a:r>
          </a:p>
          <a:p>
            <a:pPr marL="0" indent="0">
              <a:spcBef>
                <a:spcPts val="700"/>
              </a:spcBef>
              <a:buFontTx/>
              <a:buNone/>
            </a:pPr>
            <a:r>
              <a:rPr lang="en-US" altLang="en-US">
                <a:solidFill>
                  <a:srgbClr val="000066"/>
                </a:solidFill>
              </a:rPr>
              <a:t>Innovative Thinking. </a:t>
            </a:r>
            <a:br>
              <a:rPr lang="en-US" altLang="en-US" sz="1400">
                <a:solidFill>
                  <a:srgbClr val="56828E"/>
                </a:solidFill>
              </a:rPr>
            </a:br>
            <a:r>
              <a:rPr lang="en-US" altLang="en-US" sz="1200" b="0"/>
              <a:t>Our willingness to think outside the box allows us to identify unusually compelling investment opportunities. This has been an important part of our competitive edge and our long-term success.</a:t>
            </a:r>
          </a:p>
          <a:p>
            <a:pPr marL="0" indent="0">
              <a:spcBef>
                <a:spcPts val="700"/>
              </a:spcBef>
              <a:buFontTx/>
              <a:buNone/>
            </a:pPr>
            <a:r>
              <a:rPr lang="en-US" altLang="en-US">
                <a:solidFill>
                  <a:srgbClr val="000066"/>
                </a:solidFill>
              </a:rPr>
              <a:t>Broad Access to Talent: “Manager of the Managers.” </a:t>
            </a:r>
            <a:br>
              <a:rPr lang="en-US" altLang="en-US" sz="1400">
                <a:solidFill>
                  <a:srgbClr val="56828E"/>
                </a:solidFill>
              </a:rPr>
            </a:br>
            <a:r>
              <a:rPr lang="en-US" altLang="en-US" sz="1200" b="0"/>
              <a:t>Our reputation in the investment community provides us with unique access to investment talent from outside firms, via mutual funds and private investment vehicles, allowing us to incorporate a high level of expertise in a variety of asset classes that would otherwise not be available from a single firm. We are continuously evaluating the managers we’ve selected in order to ensure our clients are benefiting from the best talent available.</a:t>
            </a:r>
          </a:p>
        </p:txBody>
      </p:sp>
    </p:spTree>
  </p:cSld>
  <p:clrMapOvr>
    <a:masterClrMapping/>
  </p:clrMapOvr>
  <mc:AlternateContent xmlns:mc="http://schemas.openxmlformats.org/markup-compatibility/2006" xmlns:p14="http://schemas.microsoft.com/office/powerpoint/2010/main">
    <mc:Choice Requires="p14">
      <p:transition p14:dur="10" advTm="17318">
        <p:fade/>
      </p:transition>
    </mc:Choice>
    <mc:Fallback xmlns="">
      <p:transition advTm="1731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053">
            <a:extLst>
              <a:ext uri="{FF2B5EF4-FFF2-40B4-BE49-F238E27FC236}">
                <a16:creationId xmlns:a16="http://schemas.microsoft.com/office/drawing/2014/main" id="{149FBE74-4886-4187-81EF-E1EACDDC7644}"/>
              </a:ext>
            </a:extLst>
          </p:cNvPr>
          <p:cNvSpPr>
            <a:spLocks noChangeArrowheads="1"/>
          </p:cNvSpPr>
          <p:nvPr/>
        </p:nvSpPr>
        <p:spPr bwMode="auto">
          <a:xfrm>
            <a:off x="0" y="12192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333399"/>
                </a:solidFill>
                <a:latin typeface="Times New Roman" panose="02020603050405020304" pitchFamily="18" charset="0"/>
              </a:defRPr>
            </a:lvl1pPr>
            <a:lvl2pPr marL="742950" indent="-285750">
              <a:spcBef>
                <a:spcPct val="20000"/>
              </a:spcBef>
              <a:buChar char="–"/>
              <a:defRPr sz="2400" b="1">
                <a:solidFill>
                  <a:srgbClr val="3333FF"/>
                </a:solidFill>
                <a:latin typeface="Arial" panose="020B0604020202020204" pitchFamily="34" charset="0"/>
              </a:defRPr>
            </a:lvl2pPr>
            <a:lvl3pPr marL="1143000" indent="-228600">
              <a:spcBef>
                <a:spcPct val="20000"/>
              </a:spcBef>
              <a:buChar char="•"/>
              <a:defRPr sz="2400" b="1">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50000"/>
              </a:spcBef>
              <a:buFontTx/>
              <a:buNone/>
            </a:pPr>
            <a:r>
              <a:rPr lang="en-US" altLang="en-US" sz="2000">
                <a:solidFill>
                  <a:schemeClr val="tx1"/>
                </a:solidFill>
                <a:latin typeface="Arial" panose="020B0604020202020204" pitchFamily="34" charset="0"/>
              </a:rPr>
              <a:t>Investment Strategy Consistent with Client Risk Profile</a:t>
            </a:r>
          </a:p>
        </p:txBody>
      </p:sp>
      <p:sp>
        <p:nvSpPr>
          <p:cNvPr id="13315" name="Rectangle 2054">
            <a:extLst>
              <a:ext uri="{FF2B5EF4-FFF2-40B4-BE49-F238E27FC236}">
                <a16:creationId xmlns:a16="http://schemas.microsoft.com/office/drawing/2014/main" id="{8F3391BE-A5CA-4DCC-BC9C-211A7BFA9C74}"/>
              </a:ext>
            </a:extLst>
          </p:cNvPr>
          <p:cNvSpPr>
            <a:spLocks noGrp="1" noChangeArrowheads="1"/>
          </p:cNvSpPr>
          <p:nvPr>
            <p:ph type="body" idx="1"/>
          </p:nvPr>
        </p:nvSpPr>
        <p:spPr>
          <a:xfrm>
            <a:off x="609600" y="2819400"/>
            <a:ext cx="7848600" cy="3352800"/>
          </a:xfrm>
          <a:noFill/>
        </p:spPr>
        <p:txBody>
          <a:bodyPr/>
          <a:lstStyle/>
          <a:p>
            <a:pPr marL="458788" indent="-458788">
              <a:spcBef>
                <a:spcPct val="50000"/>
              </a:spcBef>
              <a:buFont typeface="Wingdings" panose="05000000000000000000" pitchFamily="2" charset="2"/>
              <a:buBlip>
                <a:blip r:embed="rId3"/>
              </a:buBlip>
            </a:pPr>
            <a:r>
              <a:rPr lang="en-US" altLang="en-US" sz="2000">
                <a:solidFill>
                  <a:srgbClr val="000066"/>
                </a:solidFill>
              </a:rPr>
              <a:t>Client-driven – </a:t>
            </a:r>
            <a:r>
              <a:rPr lang="en-US" altLang="en-US" sz="2000" b="0">
                <a:solidFill>
                  <a:schemeClr val="tx1"/>
                </a:solidFill>
              </a:rPr>
              <a:t>Client information and discussion drive risk/return assessment</a:t>
            </a:r>
          </a:p>
          <a:p>
            <a:pPr marL="458788" indent="-458788">
              <a:spcBef>
                <a:spcPct val="50000"/>
              </a:spcBef>
              <a:buFont typeface="Wingdings" panose="05000000000000000000" pitchFamily="2" charset="2"/>
              <a:buBlip>
                <a:blip r:embed="rId3"/>
              </a:buBlip>
            </a:pPr>
            <a:r>
              <a:rPr lang="en-US" altLang="en-US" sz="2000">
                <a:solidFill>
                  <a:srgbClr val="000066"/>
                </a:solidFill>
              </a:rPr>
              <a:t>Threshold for Loss – </a:t>
            </a:r>
            <a:r>
              <a:rPr lang="en-US" altLang="en-US" sz="2000" b="0">
                <a:solidFill>
                  <a:schemeClr val="tx1"/>
                </a:solidFill>
              </a:rPr>
              <a:t>Each portfolio has a one-year loss threshold.  </a:t>
            </a:r>
          </a:p>
          <a:p>
            <a:pPr marL="458788" indent="-458788">
              <a:spcBef>
                <a:spcPct val="50000"/>
              </a:spcBef>
              <a:buFont typeface="Wingdings" panose="05000000000000000000" pitchFamily="2" charset="2"/>
              <a:buBlip>
                <a:blip r:embed="rId3"/>
              </a:buBlip>
            </a:pPr>
            <a:r>
              <a:rPr lang="en-US" altLang="en-US" sz="2000">
                <a:solidFill>
                  <a:srgbClr val="000066"/>
                </a:solidFill>
              </a:rPr>
              <a:t>Experience-Based – </a:t>
            </a:r>
            <a:r>
              <a:rPr lang="en-US" altLang="en-US" sz="2000" b="0">
                <a:solidFill>
                  <a:schemeClr val="tx1"/>
                </a:solidFill>
              </a:rPr>
              <a:t>Professional investment advisors realize most clients overstate their tolerance for risk</a:t>
            </a:r>
          </a:p>
          <a:p>
            <a:pPr marL="458788" indent="-458788">
              <a:spcBef>
                <a:spcPct val="50000"/>
              </a:spcBef>
              <a:buFont typeface="Wingdings" panose="05000000000000000000" pitchFamily="2" charset="2"/>
              <a:buBlip>
                <a:blip r:embed="rId3"/>
              </a:buBlip>
            </a:pPr>
            <a:r>
              <a:rPr lang="en-US" altLang="en-US" sz="2000">
                <a:solidFill>
                  <a:srgbClr val="000066"/>
                </a:solidFill>
              </a:rPr>
              <a:t>No Guarantees – </a:t>
            </a:r>
            <a:r>
              <a:rPr lang="en-US" altLang="en-US" sz="2000" b="0">
                <a:solidFill>
                  <a:schemeClr val="tx1"/>
                </a:solidFill>
              </a:rPr>
              <a:t>No guarantee that risk thresholds can be avoided.</a:t>
            </a:r>
          </a:p>
        </p:txBody>
      </p:sp>
      <p:sp>
        <p:nvSpPr>
          <p:cNvPr id="13316" name="Rectangle 2055">
            <a:extLst>
              <a:ext uri="{FF2B5EF4-FFF2-40B4-BE49-F238E27FC236}">
                <a16:creationId xmlns:a16="http://schemas.microsoft.com/office/drawing/2014/main" id="{BBB845E4-CC0C-49F5-83BF-1E44C3FD07BA}"/>
              </a:ext>
            </a:extLst>
          </p:cNvPr>
          <p:cNvSpPr>
            <a:spLocks noChangeArrowheads="1"/>
          </p:cNvSpPr>
          <p:nvPr/>
        </p:nvSpPr>
        <p:spPr bwMode="auto">
          <a:xfrm>
            <a:off x="0" y="1981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rgbClr val="333399"/>
                </a:solidFill>
                <a:latin typeface="Times New Roman" panose="02020603050405020304" pitchFamily="18" charset="0"/>
              </a:defRPr>
            </a:lvl1pPr>
            <a:lvl2pPr marL="742950" indent="-285750">
              <a:spcBef>
                <a:spcPct val="20000"/>
              </a:spcBef>
              <a:buChar char="–"/>
              <a:defRPr sz="2400" b="1">
                <a:solidFill>
                  <a:srgbClr val="3333FF"/>
                </a:solidFill>
                <a:latin typeface="Arial" panose="020B0604020202020204" pitchFamily="34" charset="0"/>
              </a:defRPr>
            </a:lvl2pPr>
            <a:lvl3pPr marL="1143000" indent="-228600">
              <a:spcBef>
                <a:spcPct val="20000"/>
              </a:spcBef>
              <a:buChar char="•"/>
              <a:defRPr sz="2400" b="1">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2400">
                <a:solidFill>
                  <a:srgbClr val="000066"/>
                </a:solidFill>
              </a:rPr>
              <a:t>Risk Assessment</a:t>
            </a:r>
          </a:p>
        </p:txBody>
      </p:sp>
      <p:sp>
        <p:nvSpPr>
          <p:cNvPr id="6" name="Title 1">
            <a:extLst>
              <a:ext uri="{FF2B5EF4-FFF2-40B4-BE49-F238E27FC236}">
                <a16:creationId xmlns:a16="http://schemas.microsoft.com/office/drawing/2014/main" id="{3E050110-F145-4818-BB15-65BDA4A90627}"/>
              </a:ext>
            </a:extLst>
          </p:cNvPr>
          <p:cNvSpPr txBox="1">
            <a:spLocks/>
          </p:cNvSpPr>
          <p:nvPr/>
        </p:nvSpPr>
        <p:spPr bwMode="auto">
          <a:xfrm>
            <a:off x="381000" y="228600"/>
            <a:ext cx="8458200" cy="533400"/>
          </a:xfrm>
          <a:prstGeom prst="rect">
            <a:avLst/>
          </a:prstGeom>
          <a:solidFill>
            <a:srgbClr val="003366"/>
          </a:solidFill>
          <a:ln w="9525">
            <a:noFill/>
            <a:miter lim="800000"/>
            <a:headEnd/>
            <a:tailEnd/>
          </a:ln>
          <a:effectLst/>
        </p:spPr>
        <p:txBody>
          <a:bodyPr anchor="ctr">
            <a:normAutofit/>
          </a:bodyPr>
          <a:lstStyle>
            <a:lvl1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mj-lt"/>
                <a:ea typeface="+mj-ea"/>
                <a:cs typeface="+mj-cs"/>
              </a:defRPr>
            </a:lvl1pPr>
            <a:lvl2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2pPr>
            <a:lvl3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3pPr>
            <a:lvl4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4pPr>
            <a:lvl5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5pPr>
            <a:lvl6pPr marL="4572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6pPr>
            <a:lvl7pPr marL="9144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7pPr>
            <a:lvl8pPr marL="13716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8pPr>
            <a:lvl9pPr marL="18288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9pPr>
          </a:lstStyle>
          <a:p>
            <a:pPr>
              <a:defRPr/>
            </a:pPr>
            <a:r>
              <a:rPr lang="en-US" kern="0" dirty="0">
                <a:solidFill>
                  <a:schemeClr val="bg1"/>
                </a:solidFill>
              </a:rPr>
              <a:t>Client-Driven Portfolio Management</a:t>
            </a:r>
            <a:endParaRPr lang="en-US" sz="2400" kern="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advTm="9020">
        <p:fade/>
      </p:transition>
    </mc:Choice>
    <mc:Fallback xmlns="">
      <p:transition advTm="902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307BFF-3438-43FB-8603-B1434BF7588E}"/>
              </a:ext>
            </a:extLst>
          </p:cNvPr>
          <p:cNvSpPr>
            <a:spLocks noGrp="1"/>
          </p:cNvSpPr>
          <p:nvPr>
            <p:ph type="title"/>
          </p:nvPr>
        </p:nvSpPr>
        <p:spPr>
          <a:xfrm>
            <a:off x="381000" y="228600"/>
            <a:ext cx="8458200" cy="533400"/>
          </a:xfrm>
          <a:solidFill>
            <a:srgbClr val="003366"/>
          </a:solidFill>
        </p:spPr>
        <p:txBody>
          <a:bodyPr/>
          <a:lstStyle/>
          <a:p>
            <a:pPr>
              <a:defRPr/>
            </a:pPr>
            <a:r>
              <a:rPr lang="en-US" sz="3200" b="1" dirty="0">
                <a:latin typeface="+mj-lt"/>
              </a:rPr>
              <a:t>Our Investment Process</a:t>
            </a:r>
          </a:p>
        </p:txBody>
      </p:sp>
      <p:sp>
        <p:nvSpPr>
          <p:cNvPr id="15363" name="Slide Number Placeholder 3">
            <a:extLst>
              <a:ext uri="{FF2B5EF4-FFF2-40B4-BE49-F238E27FC236}">
                <a16:creationId xmlns:a16="http://schemas.microsoft.com/office/drawing/2014/main" id="{582C5DC4-0D40-4195-8C6F-55A8111E0B8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FF4493D5-7AEF-4A1F-815C-D71B40018A71}" type="slidenum">
              <a:rPr lang="en-US" altLang="en-US" sz="1000">
                <a:solidFill>
                  <a:srgbClr val="7F7F7F"/>
                </a:solidFill>
                <a:latin typeface="Source Sans Pro" panose="020B0503030403020204" pitchFamily="34" charset="0"/>
              </a:rPr>
              <a:pPr/>
              <a:t>6</a:t>
            </a:fld>
            <a:endParaRPr lang="en-US" altLang="en-US" sz="1000">
              <a:solidFill>
                <a:srgbClr val="7F7F7F"/>
              </a:solidFill>
              <a:latin typeface="Source Sans Pro" panose="020B0503030403020204" pitchFamily="34" charset="0"/>
            </a:endParaRPr>
          </a:p>
        </p:txBody>
      </p:sp>
      <p:pic>
        <p:nvPicPr>
          <p:cNvPr id="15364" name="Picture 6">
            <a:extLst>
              <a:ext uri="{FF2B5EF4-FFF2-40B4-BE49-F238E27FC236}">
                <a16:creationId xmlns:a16="http://schemas.microsoft.com/office/drawing/2014/main" id="{8F4273C6-6B1C-42B4-8CCF-96C6D14BF2BD}"/>
              </a:ext>
            </a:extLst>
          </p:cNvPr>
          <p:cNvPicPr>
            <a:picLocks noChangeAspect="1"/>
          </p:cNvPicPr>
          <p:nvPr/>
        </p:nvPicPr>
        <p:blipFill>
          <a:blip r:embed="rId3">
            <a:extLst>
              <a:ext uri="{28A0092B-C50C-407E-A947-70E740481C1C}">
                <a14:useLocalDpi xmlns:a14="http://schemas.microsoft.com/office/drawing/2010/main" val="0"/>
              </a:ext>
            </a:extLst>
          </a:blip>
          <a:srcRect t="10361"/>
          <a:stretch>
            <a:fillRect/>
          </a:stretch>
        </p:blipFill>
        <p:spPr bwMode="auto">
          <a:xfrm>
            <a:off x="838200" y="4616450"/>
            <a:ext cx="7620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8FA960F2-6F76-46E7-A1D2-C1AF336BF0AF}"/>
              </a:ext>
            </a:extLst>
          </p:cNvPr>
          <p:cNvSpPr>
            <a:spLocks noGrp="1"/>
          </p:cNvSpPr>
          <p:nvPr>
            <p:ph idx="1"/>
          </p:nvPr>
        </p:nvSpPr>
        <p:spPr>
          <a:xfrm>
            <a:off x="304800" y="1219200"/>
            <a:ext cx="8534400" cy="5334000"/>
          </a:xfrm>
        </p:spPr>
        <p:txBody>
          <a:bodyPr/>
          <a:lstStyle/>
          <a:p>
            <a:pPr marL="0" indent="0">
              <a:spcBef>
                <a:spcPts val="700"/>
              </a:spcBef>
              <a:buFontTx/>
              <a:buNone/>
              <a:defRPr/>
            </a:pPr>
            <a:r>
              <a:rPr lang="en-US" sz="2000" dirty="0"/>
              <a:t>OUR PROVEN APPROACH TO INVESTING IS DECEPTIVELY SIMPLE</a:t>
            </a:r>
          </a:p>
          <a:p>
            <a:pPr marL="228600" indent="-228600">
              <a:lnSpc>
                <a:spcPct val="200000"/>
              </a:lnSpc>
              <a:spcBef>
                <a:spcPts val="700"/>
              </a:spcBef>
              <a:buFont typeface="+mj-lt"/>
              <a:buAutoNum type="arabicPeriod"/>
              <a:defRPr/>
            </a:pPr>
            <a:r>
              <a:rPr lang="en-US" sz="2000" i="1" dirty="0">
                <a:solidFill>
                  <a:srgbClr val="56828E"/>
                </a:solidFill>
              </a:rPr>
              <a:t>Establish a strategic asset allocation for each risk-based portfolio</a:t>
            </a:r>
          </a:p>
          <a:p>
            <a:pPr marL="228600" indent="-228600">
              <a:lnSpc>
                <a:spcPct val="200000"/>
              </a:lnSpc>
              <a:spcBef>
                <a:spcPts val="700"/>
              </a:spcBef>
              <a:buFont typeface="+mj-lt"/>
              <a:buAutoNum type="arabicPeriod" startAt="2"/>
              <a:defRPr/>
            </a:pPr>
            <a:r>
              <a:rPr lang="en-US" sz="2000" i="1" dirty="0">
                <a:solidFill>
                  <a:srgbClr val="56828E"/>
                </a:solidFill>
              </a:rPr>
              <a:t>Pursue highly compelling tactical opportunities</a:t>
            </a:r>
          </a:p>
          <a:p>
            <a:pPr marL="228600" indent="-228600">
              <a:lnSpc>
                <a:spcPct val="200000"/>
              </a:lnSpc>
              <a:spcBef>
                <a:spcPts val="700"/>
              </a:spcBef>
              <a:buFont typeface="+mj-lt"/>
              <a:buAutoNum type="arabicPeriod" startAt="3"/>
              <a:defRPr/>
            </a:pPr>
            <a:r>
              <a:rPr lang="en-US" sz="2000" i="1" dirty="0">
                <a:solidFill>
                  <a:srgbClr val="56828E"/>
                </a:solidFill>
              </a:rPr>
              <a:t>Select managers with an identifiable and sustainable competitive edge</a:t>
            </a:r>
          </a:p>
          <a:p>
            <a:pPr marL="0" indent="0">
              <a:lnSpc>
                <a:spcPct val="200000"/>
              </a:lnSpc>
              <a:spcBef>
                <a:spcPts val="700"/>
              </a:spcBef>
              <a:buFontTx/>
              <a:buNone/>
              <a:defRPr/>
            </a:pPr>
            <a:endParaRPr lang="en-US" sz="2000" i="1" dirty="0">
              <a:solidFill>
                <a:srgbClr val="56828E"/>
              </a:solidFill>
            </a:endParaRPr>
          </a:p>
          <a:p>
            <a:pPr marL="0" indent="0">
              <a:lnSpc>
                <a:spcPct val="200000"/>
              </a:lnSpc>
              <a:spcBef>
                <a:spcPts val="700"/>
              </a:spcBef>
              <a:buFontTx/>
              <a:buNone/>
              <a:defRPr/>
            </a:pPr>
            <a:endParaRPr lang="en-US" sz="2000" i="1" dirty="0">
              <a:solidFill>
                <a:srgbClr val="56828E"/>
              </a:solidFill>
            </a:endParaRPr>
          </a:p>
          <a:p>
            <a:pPr marL="0" indent="0">
              <a:lnSpc>
                <a:spcPct val="200000"/>
              </a:lnSpc>
              <a:spcBef>
                <a:spcPts val="700"/>
              </a:spcBef>
              <a:buFontTx/>
              <a:buNone/>
              <a:defRPr/>
            </a:pPr>
            <a:endParaRPr lang="en-US" sz="2000" i="1" dirty="0">
              <a:solidFill>
                <a:srgbClr val="56828E"/>
              </a:solidFill>
            </a:endParaRPr>
          </a:p>
        </p:txBody>
      </p:sp>
    </p:spTree>
  </p:cSld>
  <p:clrMapOvr>
    <a:masterClrMapping/>
  </p:clrMapOvr>
  <mc:AlternateContent xmlns:mc="http://schemas.openxmlformats.org/markup-compatibility/2006" xmlns:p14="http://schemas.microsoft.com/office/powerpoint/2010/main">
    <mc:Choice Requires="p14">
      <p:transition p14:dur="10" advTm="6137">
        <p:fade/>
      </p:transition>
    </mc:Choice>
    <mc:Fallback xmlns="">
      <p:transition advTm="613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3">
            <a:extLst>
              <a:ext uri="{FF2B5EF4-FFF2-40B4-BE49-F238E27FC236}">
                <a16:creationId xmlns:a16="http://schemas.microsoft.com/office/drawing/2014/main" id="{EE99EFAB-82AB-4676-903F-0F6F7ADC5E85}"/>
              </a:ext>
            </a:extLst>
          </p:cNvPr>
          <p:cNvSpPr>
            <a:spLocks noGrp="1" noChangeArrowheads="1"/>
          </p:cNvSpPr>
          <p:nvPr>
            <p:ph type="title"/>
          </p:nvPr>
        </p:nvSpPr>
        <p:spPr>
          <a:xfrm>
            <a:off x="381000" y="228600"/>
            <a:ext cx="8458200" cy="533400"/>
          </a:xfrm>
        </p:spPr>
        <p:txBody>
          <a:bodyPr>
            <a:noAutofit/>
          </a:bodyPr>
          <a:lstStyle/>
          <a:p>
            <a:pPr eaLnBrk="1" hangingPunct="1">
              <a:defRPr/>
            </a:pPr>
            <a:r>
              <a:rPr lang="en-US" dirty="0"/>
              <a:t>Five Risk-Defined Strategic Allocations</a:t>
            </a:r>
          </a:p>
        </p:txBody>
      </p:sp>
      <p:sp>
        <p:nvSpPr>
          <p:cNvPr id="17411" name="TextBox 51">
            <a:extLst>
              <a:ext uri="{FF2B5EF4-FFF2-40B4-BE49-F238E27FC236}">
                <a16:creationId xmlns:a16="http://schemas.microsoft.com/office/drawing/2014/main" id="{2CA77143-6A41-434A-9DEF-E49E4D191486}"/>
              </a:ext>
            </a:extLst>
          </p:cNvPr>
          <p:cNvSpPr txBox="1">
            <a:spLocks noChangeArrowheads="1"/>
          </p:cNvSpPr>
          <p:nvPr/>
        </p:nvSpPr>
        <p:spPr bwMode="auto">
          <a:xfrm>
            <a:off x="751490" y="6375047"/>
            <a:ext cx="8087710" cy="46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Arial" panose="020B0604020202020204" pitchFamily="34" charset="0"/>
              </a:defRPr>
            </a:lvl1pPr>
            <a:lvl2pPr>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0" lvl="1">
              <a:lnSpc>
                <a:spcPts val="963"/>
              </a:lnSpc>
              <a:spcBef>
                <a:spcPct val="50000"/>
              </a:spcBef>
              <a:buClr>
                <a:schemeClr val="tx1"/>
              </a:buClr>
              <a:buSzPct val="75000"/>
              <a:buFont typeface="Wingdings" panose="05000000000000000000" pitchFamily="2" charset="2"/>
              <a:buNone/>
            </a:pPr>
            <a:r>
              <a:rPr lang="en-US" altLang="en-US" sz="700" dirty="0">
                <a:solidFill>
                  <a:srgbClr val="10181E"/>
                </a:solidFill>
                <a:latin typeface="Source Sans Pro" panose="020B0503030403020204" pitchFamily="34" charset="0"/>
                <a:cs typeface="Calibri" panose="020F0502020204030204" pitchFamily="34" charset="0"/>
              </a:rPr>
              <a:t>Though Main Street Advisors, LLC attempts not to exceed the loss threshold, losses sometimes exceed the threshold in a 12-month period. Though we don’t believe it is likely this maximum loss threshold would be breached in a typical market cycle, losses in excess of the threshold do occur, and significant breaches of this loss threshold can be expected during extreme bear markets. The above allocations represent our strategic portfolio weightings.</a:t>
            </a:r>
          </a:p>
        </p:txBody>
      </p:sp>
      <p:sp>
        <p:nvSpPr>
          <p:cNvPr id="40" name="Slide Number Placeholder 3">
            <a:extLst>
              <a:ext uri="{FF2B5EF4-FFF2-40B4-BE49-F238E27FC236}">
                <a16:creationId xmlns:a16="http://schemas.microsoft.com/office/drawing/2014/main" id="{0F7C9099-6A25-4049-8970-2BAFE2789438}"/>
              </a:ext>
            </a:extLst>
          </p:cNvPr>
          <p:cNvSpPr>
            <a:spLocks noGrp="1"/>
          </p:cNvSpPr>
          <p:nvPr>
            <p:ph type="sldNum" sz="quarter" idx="10"/>
          </p:nvPr>
        </p:nvSpPr>
        <p:spPr/>
        <p:txBody>
          <a:bodyPr/>
          <a:lstStyle/>
          <a:p>
            <a:pPr>
              <a:defRPr/>
            </a:pPr>
            <a:fld id="{411CE190-4305-432F-8439-574372F48F26}" type="slidenum">
              <a:rPr lang="en-US">
                <a:solidFill>
                  <a:schemeClr val="bg1">
                    <a:lumMod val="50000"/>
                  </a:schemeClr>
                </a:solidFill>
              </a:rPr>
              <a:pPr>
                <a:defRPr/>
              </a:pPr>
              <a:t>7</a:t>
            </a:fld>
            <a:endParaRPr lang="en-US" dirty="0">
              <a:solidFill>
                <a:schemeClr val="bg1">
                  <a:lumMod val="50000"/>
                </a:schemeClr>
              </a:solidFill>
            </a:endParaRPr>
          </a:p>
        </p:txBody>
      </p:sp>
      <p:sp>
        <p:nvSpPr>
          <p:cNvPr id="7" name="Title 2">
            <a:extLst>
              <a:ext uri="{FF2B5EF4-FFF2-40B4-BE49-F238E27FC236}">
                <a16:creationId xmlns:a16="http://schemas.microsoft.com/office/drawing/2014/main" id="{AE98B65C-0E2B-4394-852B-8510BFA0F893}"/>
              </a:ext>
            </a:extLst>
          </p:cNvPr>
          <p:cNvSpPr txBox="1">
            <a:spLocks/>
          </p:cNvSpPr>
          <p:nvPr/>
        </p:nvSpPr>
        <p:spPr bwMode="auto">
          <a:xfrm>
            <a:off x="457200" y="138052"/>
            <a:ext cx="8458200" cy="533400"/>
          </a:xfrm>
          <a:prstGeom prst="rect">
            <a:avLst/>
          </a:prstGeom>
          <a:solidFill>
            <a:srgbClr val="003366"/>
          </a:solidFill>
          <a:ln w="9525">
            <a:noFill/>
            <a:miter lim="800000"/>
            <a:headEnd/>
            <a:tailEnd/>
          </a:ln>
          <a:effectLst/>
        </p:spPr>
        <p:txBody>
          <a:bodyPr anchor="ctr"/>
          <a:lstStyle>
            <a:lvl1pPr algn="ctr" rtl="0" eaLnBrk="0" fontAlgn="base" hangingPunct="0">
              <a:lnSpc>
                <a:spcPts val="3200"/>
              </a:lnSpc>
              <a:spcBef>
                <a:spcPct val="0"/>
              </a:spcBef>
              <a:spcAft>
                <a:spcPct val="0"/>
              </a:spcAft>
              <a:defRPr sz="2400" b="0">
                <a:solidFill>
                  <a:schemeClr val="bg1"/>
                </a:solidFill>
                <a:effectLst>
                  <a:outerShdw blurRad="38100" dist="38100" dir="2700000" algn="tl">
                    <a:srgbClr val="C0C0C0"/>
                  </a:outerShdw>
                </a:effectLst>
                <a:latin typeface="Source Sans Pro" panose="020B0503030403020204" pitchFamily="34" charset="0"/>
                <a:ea typeface="Verdana" pitchFamily="34" charset="0"/>
                <a:cs typeface="Source Sans Pro" panose="020B0503030403020204" pitchFamily="34" charset="0"/>
              </a:defRPr>
            </a:lvl1pPr>
            <a:lvl2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2pPr>
            <a:lvl3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3pPr>
            <a:lvl4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4pPr>
            <a:lvl5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5pPr>
            <a:lvl6pPr marL="4572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6pPr>
            <a:lvl7pPr marL="9144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7pPr>
            <a:lvl8pPr marL="13716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8pPr>
            <a:lvl9pPr marL="18288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9pPr>
          </a:lstStyle>
          <a:p>
            <a:pPr>
              <a:defRPr/>
            </a:pPr>
            <a:r>
              <a:rPr lang="en-US" sz="3200" b="1" kern="0" dirty="0">
                <a:latin typeface="+mj-lt"/>
              </a:rPr>
              <a:t>Five Risk-Defined Strategic Allocations</a:t>
            </a:r>
          </a:p>
        </p:txBody>
      </p:sp>
      <p:pic>
        <p:nvPicPr>
          <p:cNvPr id="3" name="Picture 2" descr="A close-up of a white sheet&#10;&#10;Description automatically generated">
            <a:extLst>
              <a:ext uri="{FF2B5EF4-FFF2-40B4-BE49-F238E27FC236}">
                <a16:creationId xmlns:a16="http://schemas.microsoft.com/office/drawing/2014/main" id="{F995F28A-AF87-1E15-492A-907692A15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762000"/>
            <a:ext cx="6477000" cy="561304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6471">
        <p:fade/>
      </p:transition>
    </mc:Choice>
    <mc:Fallback xmlns="">
      <p:transition advTm="647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E5BBC36F-305A-419C-8C15-E79C5FCAA980}"/>
              </a:ext>
            </a:extLst>
          </p:cNvPr>
          <p:cNvPicPr>
            <a:picLocks noChangeAspect="1"/>
          </p:cNvPicPr>
          <p:nvPr/>
        </p:nvPicPr>
        <p:blipFill>
          <a:blip r:embed="rId3">
            <a:extLst>
              <a:ext uri="{28A0092B-C50C-407E-A947-70E740481C1C}">
                <a14:useLocalDpi xmlns:a14="http://schemas.microsoft.com/office/drawing/2010/main" val="0"/>
              </a:ext>
            </a:extLst>
          </a:blip>
          <a:srcRect t="4047" b="24445"/>
          <a:stretch>
            <a:fillRect/>
          </a:stretch>
        </p:blipFill>
        <p:spPr bwMode="auto">
          <a:xfrm>
            <a:off x="2200275" y="1127125"/>
            <a:ext cx="48196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D1F450C-F9BD-47F9-A97B-26BDD3F52BEB}"/>
              </a:ext>
            </a:extLst>
          </p:cNvPr>
          <p:cNvSpPr>
            <a:spLocks noGrp="1"/>
          </p:cNvSpPr>
          <p:nvPr>
            <p:ph type="title"/>
          </p:nvPr>
        </p:nvSpPr>
        <p:spPr>
          <a:xfrm>
            <a:off x="381000" y="228600"/>
            <a:ext cx="8458200" cy="533400"/>
          </a:xfrm>
        </p:spPr>
        <p:txBody>
          <a:bodyPr>
            <a:normAutofit/>
          </a:bodyPr>
          <a:lstStyle/>
          <a:p>
            <a:pPr>
              <a:defRPr/>
            </a:pPr>
            <a:r>
              <a:rPr lang="en-US" dirty="0">
                <a:cs typeface="Arial" pitchFamily="34" charset="0"/>
              </a:rPr>
              <a:t>Best-of-Class Manager Selection</a:t>
            </a:r>
          </a:p>
        </p:txBody>
      </p:sp>
      <p:sp>
        <p:nvSpPr>
          <p:cNvPr id="19" name="Text Box 1042">
            <a:extLst>
              <a:ext uri="{FF2B5EF4-FFF2-40B4-BE49-F238E27FC236}">
                <a16:creationId xmlns:a16="http://schemas.microsoft.com/office/drawing/2014/main" id="{6E0DF402-5395-470E-813D-128CD1360182}"/>
              </a:ext>
            </a:extLst>
          </p:cNvPr>
          <p:cNvSpPr txBox="1">
            <a:spLocks noChangeArrowheads="1"/>
          </p:cNvSpPr>
          <p:nvPr/>
        </p:nvSpPr>
        <p:spPr bwMode="auto">
          <a:xfrm>
            <a:off x="914400" y="4503738"/>
            <a:ext cx="4114800" cy="1420812"/>
          </a:xfrm>
          <a:prstGeom prst="rect">
            <a:avLst/>
          </a:prstGeom>
          <a:noFill/>
          <a:ln w="9525">
            <a:noFill/>
            <a:prstDash val="sysDot"/>
            <a:miter lim="800000"/>
            <a:headEnd/>
            <a:tailEnd/>
          </a:ln>
          <a:effectLst/>
        </p:spPr>
        <p:txBody>
          <a:bodyPr>
            <a:spAutoFit/>
          </a:bodyPr>
          <a:lstStyle/>
          <a:p>
            <a:pPr>
              <a:spcAft>
                <a:spcPct val="20000"/>
              </a:spcAft>
              <a:buFont typeface="Wingdings" pitchFamily="2" charset="2"/>
              <a:buNone/>
              <a:defRPr/>
            </a:pPr>
            <a:r>
              <a:rPr lang="en-US" sz="1200" cap="small" dirty="0">
                <a:solidFill>
                  <a:srgbClr val="10181E"/>
                </a:solidFill>
                <a:latin typeface="Source Sans Pro" panose="020B0503030403020204" pitchFamily="34" charset="0"/>
                <a:cs typeface="Calibri" pitchFamily="34" charset="0"/>
              </a:rPr>
              <a:t>QUANTITATIVE REVIEW FACTORS:</a:t>
            </a:r>
          </a:p>
          <a:p>
            <a:pPr marL="173038" indent="-173038">
              <a:buClr>
                <a:srgbClr val="10181E"/>
              </a:buClr>
              <a:buFont typeface="Arial" pitchFamily="34" charset="0"/>
              <a:buChar char="•"/>
              <a:defRPr/>
            </a:pPr>
            <a:r>
              <a:rPr lang="en-US" sz="1200" dirty="0">
                <a:solidFill>
                  <a:srgbClr val="10181E"/>
                </a:solidFill>
                <a:latin typeface="Source Sans Pro" panose="020B0503030403020204" pitchFamily="34" charset="0"/>
                <a:cs typeface="Calibri" pitchFamily="34" charset="0"/>
              </a:rPr>
              <a:t>Performance consistency</a:t>
            </a:r>
          </a:p>
          <a:p>
            <a:pPr marL="173038" indent="-173038">
              <a:buClr>
                <a:srgbClr val="10181E"/>
              </a:buClr>
              <a:buFont typeface="Arial" pitchFamily="34" charset="0"/>
              <a:buChar char="•"/>
              <a:defRPr/>
            </a:pPr>
            <a:r>
              <a:rPr lang="en-US" sz="1200" dirty="0">
                <a:solidFill>
                  <a:srgbClr val="10181E"/>
                </a:solidFill>
                <a:latin typeface="Source Sans Pro" panose="020B0503030403020204" pitchFamily="34" charset="0"/>
                <a:cs typeface="Calibri" pitchFamily="34" charset="0"/>
              </a:rPr>
              <a:t>Holdings analysis</a:t>
            </a:r>
          </a:p>
          <a:p>
            <a:pPr marL="173038" indent="-173038">
              <a:buClr>
                <a:srgbClr val="10181E"/>
              </a:buClr>
              <a:buFont typeface="Arial" pitchFamily="34" charset="0"/>
              <a:buChar char="•"/>
              <a:defRPr/>
            </a:pPr>
            <a:r>
              <a:rPr lang="en-US" sz="1200" dirty="0">
                <a:solidFill>
                  <a:srgbClr val="10181E"/>
                </a:solidFill>
                <a:latin typeface="Source Sans Pro" panose="020B0503030403020204" pitchFamily="34" charset="0"/>
                <a:cs typeface="Calibri" pitchFamily="34" charset="0"/>
              </a:rPr>
              <a:t>Expenses</a:t>
            </a:r>
          </a:p>
          <a:p>
            <a:pPr marL="173038" indent="-173038">
              <a:buClr>
                <a:srgbClr val="10181E"/>
              </a:buClr>
              <a:buFont typeface="Arial" pitchFamily="34" charset="0"/>
              <a:buChar char="•"/>
              <a:defRPr/>
            </a:pPr>
            <a:r>
              <a:rPr lang="en-US" sz="1200" dirty="0">
                <a:solidFill>
                  <a:srgbClr val="10181E"/>
                </a:solidFill>
                <a:latin typeface="Source Sans Pro" panose="020B0503030403020204" pitchFamily="34" charset="0"/>
                <a:cs typeface="Calibri" pitchFamily="34" charset="0"/>
                <a:sym typeface="Wingdings"/>
              </a:rPr>
              <a:t>Risk-adjusted r</a:t>
            </a:r>
            <a:r>
              <a:rPr lang="en-US" sz="1200" dirty="0">
                <a:solidFill>
                  <a:srgbClr val="10181E"/>
                </a:solidFill>
                <a:latin typeface="Source Sans Pro" panose="020B0503030403020204" pitchFamily="34" charset="0"/>
                <a:cs typeface="Calibri" pitchFamily="34" charset="0"/>
              </a:rPr>
              <a:t>eturns vs. peers </a:t>
            </a:r>
          </a:p>
          <a:p>
            <a:pPr marL="173038" indent="-173038">
              <a:buClr>
                <a:srgbClr val="10181E"/>
              </a:buClr>
              <a:buFont typeface="Arial" pitchFamily="34" charset="0"/>
              <a:buChar char="•"/>
              <a:defRPr/>
            </a:pPr>
            <a:r>
              <a:rPr lang="en-US" sz="1200" dirty="0">
                <a:solidFill>
                  <a:srgbClr val="10181E"/>
                </a:solidFill>
                <a:latin typeface="Source Sans Pro" panose="020B0503030403020204" pitchFamily="34" charset="0"/>
                <a:cs typeface="Calibri" pitchFamily="34" charset="0"/>
              </a:rPr>
              <a:t>Volatility and downside risk</a:t>
            </a:r>
          </a:p>
          <a:p>
            <a:pPr>
              <a:defRPr/>
            </a:pPr>
            <a:endParaRPr lang="en-US" sz="1200" dirty="0">
              <a:solidFill>
                <a:srgbClr val="10181E"/>
              </a:solidFill>
              <a:latin typeface="Source Sans Pro" panose="020B0503030403020204" pitchFamily="34" charset="0"/>
              <a:cs typeface="Calibri" pitchFamily="34" charset="0"/>
            </a:endParaRPr>
          </a:p>
        </p:txBody>
      </p:sp>
      <p:sp>
        <p:nvSpPr>
          <p:cNvPr id="38" name="Text Box 1042">
            <a:extLst>
              <a:ext uri="{FF2B5EF4-FFF2-40B4-BE49-F238E27FC236}">
                <a16:creationId xmlns:a16="http://schemas.microsoft.com/office/drawing/2014/main" id="{22BE6463-ED68-4333-8263-880EBC922001}"/>
              </a:ext>
            </a:extLst>
          </p:cNvPr>
          <p:cNvSpPr txBox="1">
            <a:spLocks noChangeArrowheads="1"/>
          </p:cNvSpPr>
          <p:nvPr/>
        </p:nvSpPr>
        <p:spPr bwMode="auto">
          <a:xfrm>
            <a:off x="5943600" y="4503738"/>
            <a:ext cx="2687638" cy="2052637"/>
          </a:xfrm>
          <a:prstGeom prst="rect">
            <a:avLst/>
          </a:prstGeom>
          <a:noFill/>
          <a:ln w="9525">
            <a:noFill/>
            <a:prstDash val="sysDot"/>
            <a:miter lim="800000"/>
            <a:headEnd/>
            <a:tailEnd/>
          </a:ln>
          <a:effectLst/>
        </p:spPr>
        <p:txBody>
          <a:bodyPr>
            <a:spAutoFit/>
          </a:bodyPr>
          <a:lstStyle/>
          <a:p>
            <a:pPr marL="55563" indent="-3175">
              <a:spcAft>
                <a:spcPct val="20000"/>
              </a:spcAft>
              <a:buClr>
                <a:schemeClr val="tx1">
                  <a:lumMod val="65000"/>
                  <a:lumOff val="35000"/>
                </a:schemeClr>
              </a:buClr>
              <a:buFont typeface="Wingdings" pitchFamily="2" charset="2"/>
              <a:buNone/>
              <a:defRPr/>
            </a:pPr>
            <a:r>
              <a:rPr lang="en-US" sz="1200" cap="small" dirty="0">
                <a:solidFill>
                  <a:srgbClr val="10181E"/>
                </a:solidFill>
                <a:latin typeface="Source Sans Pro" panose="020B0503030403020204" pitchFamily="34" charset="0"/>
                <a:cs typeface="Calibri" pitchFamily="34" charset="0"/>
              </a:rPr>
              <a:t>QUALITATIVE REVIEW FACTORS:</a:t>
            </a:r>
          </a:p>
          <a:p>
            <a:pPr marL="230188" indent="-173038">
              <a:buFont typeface="Arial" pitchFamily="34" charset="0"/>
              <a:buChar char="•"/>
              <a:defRPr/>
            </a:pPr>
            <a:r>
              <a:rPr lang="en-US" sz="1200" dirty="0">
                <a:solidFill>
                  <a:srgbClr val="10181E"/>
                </a:solidFill>
                <a:latin typeface="Source Sans Pro" panose="020B0503030403020204" pitchFamily="34" charset="0"/>
                <a:cs typeface="Calibri" pitchFamily="34" charset="0"/>
              </a:rPr>
              <a:t>Integrity and discipline</a:t>
            </a:r>
          </a:p>
          <a:p>
            <a:pPr marL="230188" indent="-173038">
              <a:buFont typeface="Arial" pitchFamily="34" charset="0"/>
              <a:buChar char="•"/>
              <a:defRPr/>
            </a:pPr>
            <a:r>
              <a:rPr lang="en-US" sz="1200" dirty="0">
                <a:solidFill>
                  <a:srgbClr val="10181E"/>
                </a:solidFill>
                <a:latin typeface="Source Sans Pro" panose="020B0503030403020204" pitchFamily="34" charset="0"/>
                <a:cs typeface="Calibri" pitchFamily="34" charset="0"/>
              </a:rPr>
              <a:t>A sustainable, repeatable edge</a:t>
            </a:r>
          </a:p>
          <a:p>
            <a:pPr marL="230188" indent="-173038">
              <a:buFont typeface="Arial" pitchFamily="34" charset="0"/>
              <a:buChar char="•"/>
              <a:defRPr/>
            </a:pPr>
            <a:r>
              <a:rPr lang="en-US" sz="1200" dirty="0">
                <a:solidFill>
                  <a:srgbClr val="10181E"/>
                </a:solidFill>
                <a:latin typeface="Source Sans Pro" panose="020B0503030403020204" pitchFamily="34" charset="0"/>
                <a:cs typeface="Calibri" pitchFamily="34" charset="0"/>
              </a:rPr>
              <a:t>Stability and culture of the organization</a:t>
            </a:r>
          </a:p>
          <a:p>
            <a:pPr marL="230188" indent="-173038">
              <a:buFont typeface="Arial" pitchFamily="34" charset="0"/>
              <a:buChar char="•"/>
              <a:defRPr/>
            </a:pPr>
            <a:r>
              <a:rPr lang="en-US" sz="1200" dirty="0">
                <a:solidFill>
                  <a:srgbClr val="10181E"/>
                </a:solidFill>
                <a:latin typeface="Source Sans Pro" panose="020B0503030403020204" pitchFamily="34" charset="0"/>
                <a:cs typeface="Calibri" pitchFamily="34" charset="0"/>
              </a:rPr>
              <a:t>Quality of the team	</a:t>
            </a:r>
          </a:p>
          <a:p>
            <a:pPr marL="230188" indent="-173038">
              <a:buFont typeface="Arial" pitchFamily="34" charset="0"/>
              <a:buChar char="•"/>
              <a:defRPr/>
            </a:pPr>
            <a:r>
              <a:rPr lang="en-US" sz="1200" dirty="0">
                <a:solidFill>
                  <a:srgbClr val="10181E"/>
                </a:solidFill>
                <a:latin typeface="Source Sans Pro" panose="020B0503030403020204" pitchFamily="34" charset="0"/>
                <a:cs typeface="Calibri" pitchFamily="34" charset="0"/>
              </a:rPr>
              <a:t>Shareholder orientation</a:t>
            </a:r>
          </a:p>
          <a:p>
            <a:pPr marL="230188" indent="-173038">
              <a:buFont typeface="Arial" pitchFamily="34" charset="0"/>
              <a:buChar char="•"/>
              <a:defRPr/>
            </a:pPr>
            <a:r>
              <a:rPr lang="en-US" sz="1200" dirty="0">
                <a:solidFill>
                  <a:srgbClr val="10181E"/>
                </a:solidFill>
                <a:latin typeface="Source Sans Pro" panose="020B0503030403020204" pitchFamily="34" charset="0"/>
                <a:cs typeface="Calibri" pitchFamily="34" charset="0"/>
              </a:rPr>
              <a:t>“Intuition” is not part of the team’s process</a:t>
            </a:r>
          </a:p>
          <a:p>
            <a:pPr marL="230188" indent="-173038">
              <a:buClr>
                <a:schemeClr val="tx1">
                  <a:lumMod val="65000"/>
                  <a:lumOff val="35000"/>
                </a:schemeClr>
              </a:buClr>
              <a:buFont typeface="Arial" pitchFamily="34" charset="0"/>
              <a:buChar char="•"/>
              <a:defRPr/>
            </a:pPr>
            <a:endParaRPr lang="en-US" dirty="0">
              <a:solidFill>
                <a:srgbClr val="10181E"/>
              </a:solidFill>
              <a:latin typeface="Source Sans Pro" panose="020B0503030403020204" pitchFamily="34" charset="0"/>
              <a:cs typeface="Calibri" pitchFamily="34" charset="0"/>
            </a:endParaRPr>
          </a:p>
        </p:txBody>
      </p:sp>
      <p:sp>
        <p:nvSpPr>
          <p:cNvPr id="20" name="Slide Number Placeholder 3">
            <a:extLst>
              <a:ext uri="{FF2B5EF4-FFF2-40B4-BE49-F238E27FC236}">
                <a16:creationId xmlns:a16="http://schemas.microsoft.com/office/drawing/2014/main" id="{878CACD7-CEA1-4784-9823-E2078FDEA5CF}"/>
              </a:ext>
            </a:extLst>
          </p:cNvPr>
          <p:cNvSpPr txBox="1">
            <a:spLocks/>
          </p:cNvSpPr>
          <p:nvPr/>
        </p:nvSpPr>
        <p:spPr>
          <a:xfrm>
            <a:off x="6886575" y="6553200"/>
            <a:ext cx="2057400" cy="304800"/>
          </a:xfrm>
          <a:prstGeom prst="rect">
            <a:avLst/>
          </a:prstGeom>
        </p:spPr>
        <p:txBody>
          <a:bodyPr anchor="ctr"/>
          <a:lstStyle/>
          <a:p>
            <a:pPr algn="r" eaLnBrk="1" fontAlgn="auto" hangingPunct="1">
              <a:spcBef>
                <a:spcPts val="0"/>
              </a:spcBef>
              <a:spcAft>
                <a:spcPts val="0"/>
              </a:spcAft>
              <a:defRPr/>
            </a:pPr>
            <a:fld id="{6AADF10E-DAFD-4BD5-A616-7596E4531CC2}" type="slidenum">
              <a:rPr lang="en-US" sz="1200">
                <a:solidFill>
                  <a:schemeClr val="bg1"/>
                </a:solidFill>
                <a:latin typeface="+mn-lt"/>
              </a:rPr>
              <a:pPr algn="r" eaLnBrk="1" fontAlgn="auto" hangingPunct="1">
                <a:spcBef>
                  <a:spcPts val="0"/>
                </a:spcBef>
                <a:spcAft>
                  <a:spcPts val="0"/>
                </a:spcAft>
                <a:defRPr/>
              </a:pPr>
              <a:t>8</a:t>
            </a:fld>
            <a:endParaRPr lang="en-US" sz="1200" dirty="0">
              <a:solidFill>
                <a:schemeClr val="bg1"/>
              </a:solidFill>
              <a:latin typeface="+mn-lt"/>
            </a:endParaRPr>
          </a:p>
        </p:txBody>
      </p:sp>
      <p:sp>
        <p:nvSpPr>
          <p:cNvPr id="21" name="Slide Number Placeholder 3">
            <a:extLst>
              <a:ext uri="{FF2B5EF4-FFF2-40B4-BE49-F238E27FC236}">
                <a16:creationId xmlns:a16="http://schemas.microsoft.com/office/drawing/2014/main" id="{842FAE58-31DD-4100-A893-1D9672E859C9}"/>
              </a:ext>
            </a:extLst>
          </p:cNvPr>
          <p:cNvSpPr>
            <a:spLocks noGrp="1"/>
          </p:cNvSpPr>
          <p:nvPr>
            <p:ph type="sldNum" sz="quarter" idx="10"/>
          </p:nvPr>
        </p:nvSpPr>
        <p:spPr/>
        <p:txBody>
          <a:bodyPr/>
          <a:lstStyle/>
          <a:p>
            <a:pPr>
              <a:defRPr/>
            </a:pPr>
            <a:fld id="{DDA326CE-551F-45B8-AF9C-FC61434A72D5}" type="slidenum">
              <a:rPr lang="en-US">
                <a:solidFill>
                  <a:schemeClr val="bg1">
                    <a:lumMod val="50000"/>
                  </a:schemeClr>
                </a:solidFill>
              </a:rPr>
              <a:pPr>
                <a:defRPr/>
              </a:pPr>
              <a:t>8</a:t>
            </a:fld>
            <a:endParaRPr lang="en-US" dirty="0">
              <a:solidFill>
                <a:schemeClr val="bg1">
                  <a:lumMod val="50000"/>
                </a:schemeClr>
              </a:solidFill>
            </a:endParaRPr>
          </a:p>
        </p:txBody>
      </p:sp>
      <p:sp>
        <p:nvSpPr>
          <p:cNvPr id="19464" name="TextBox 7">
            <a:extLst>
              <a:ext uri="{FF2B5EF4-FFF2-40B4-BE49-F238E27FC236}">
                <a16:creationId xmlns:a16="http://schemas.microsoft.com/office/drawing/2014/main" id="{FCA9BA9F-72F7-40EF-A911-C8677A8B7D99}"/>
              </a:ext>
            </a:extLst>
          </p:cNvPr>
          <p:cNvSpPr txBox="1">
            <a:spLocks noChangeArrowheads="1"/>
          </p:cNvSpPr>
          <p:nvPr/>
        </p:nvSpPr>
        <p:spPr bwMode="auto">
          <a:xfrm>
            <a:off x="914400" y="12192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b="1">
                <a:solidFill>
                  <a:srgbClr val="000000"/>
                </a:solidFill>
                <a:latin typeface="Source Sans Pro" panose="020B0503030403020204" pitchFamily="34" charset="0"/>
              </a:rPr>
              <a:t>Manager </a:t>
            </a:r>
          </a:p>
          <a:p>
            <a:r>
              <a:rPr lang="en-US" altLang="en-US" b="1">
                <a:solidFill>
                  <a:srgbClr val="000000"/>
                </a:solidFill>
                <a:latin typeface="Source Sans Pro" panose="020B0503030403020204" pitchFamily="34" charset="0"/>
              </a:rPr>
              <a:t>Due Diligence Process</a:t>
            </a:r>
          </a:p>
        </p:txBody>
      </p:sp>
      <p:sp>
        <p:nvSpPr>
          <p:cNvPr id="9" name="Title 2">
            <a:extLst>
              <a:ext uri="{FF2B5EF4-FFF2-40B4-BE49-F238E27FC236}">
                <a16:creationId xmlns:a16="http://schemas.microsoft.com/office/drawing/2014/main" id="{B458505F-5FAD-4B73-B86F-769F4FFF3691}"/>
              </a:ext>
            </a:extLst>
          </p:cNvPr>
          <p:cNvSpPr txBox="1">
            <a:spLocks/>
          </p:cNvSpPr>
          <p:nvPr/>
        </p:nvSpPr>
        <p:spPr bwMode="auto">
          <a:xfrm>
            <a:off x="533400" y="381000"/>
            <a:ext cx="8458200" cy="533400"/>
          </a:xfrm>
          <a:prstGeom prst="rect">
            <a:avLst/>
          </a:prstGeom>
          <a:solidFill>
            <a:srgbClr val="003366"/>
          </a:solidFill>
          <a:ln w="9525">
            <a:noFill/>
            <a:miter lim="800000"/>
            <a:headEnd/>
            <a:tailEnd/>
          </a:ln>
          <a:effectLst/>
        </p:spPr>
        <p:txBody>
          <a:bodyPr anchor="ctr"/>
          <a:lstStyle>
            <a:lvl1pPr algn="ctr" rtl="0" eaLnBrk="0" fontAlgn="base" hangingPunct="0">
              <a:lnSpc>
                <a:spcPts val="3200"/>
              </a:lnSpc>
              <a:spcBef>
                <a:spcPct val="0"/>
              </a:spcBef>
              <a:spcAft>
                <a:spcPct val="0"/>
              </a:spcAft>
              <a:defRPr sz="2400" b="0">
                <a:solidFill>
                  <a:schemeClr val="bg1"/>
                </a:solidFill>
                <a:effectLst>
                  <a:outerShdw blurRad="38100" dist="38100" dir="2700000" algn="tl">
                    <a:srgbClr val="C0C0C0"/>
                  </a:outerShdw>
                </a:effectLst>
                <a:latin typeface="Source Sans Pro" panose="020B0503030403020204" pitchFamily="34" charset="0"/>
                <a:ea typeface="Verdana" pitchFamily="34" charset="0"/>
                <a:cs typeface="Source Sans Pro" panose="020B0503030403020204" pitchFamily="34" charset="0"/>
              </a:defRPr>
            </a:lvl1pPr>
            <a:lvl2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2pPr>
            <a:lvl3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3pPr>
            <a:lvl4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4pPr>
            <a:lvl5pPr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5pPr>
            <a:lvl6pPr marL="4572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6pPr>
            <a:lvl7pPr marL="9144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7pPr>
            <a:lvl8pPr marL="13716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8pPr>
            <a:lvl9pPr marL="1828800" algn="ctr" rtl="0" eaLnBrk="0" fontAlgn="base" hangingPunct="0">
              <a:lnSpc>
                <a:spcPts val="3200"/>
              </a:lnSpc>
              <a:spcBef>
                <a:spcPct val="0"/>
              </a:spcBef>
              <a:spcAft>
                <a:spcPct val="0"/>
              </a:spcAft>
              <a:defRPr sz="3600" b="1">
                <a:solidFill>
                  <a:srgbClr val="660033"/>
                </a:solidFill>
                <a:effectLst>
                  <a:outerShdw blurRad="38100" dist="38100" dir="2700000" algn="tl">
                    <a:srgbClr val="C0C0C0"/>
                  </a:outerShdw>
                </a:effectLst>
                <a:latin typeface="Garamond" pitchFamily="18" charset="0"/>
              </a:defRPr>
            </a:lvl9pPr>
          </a:lstStyle>
          <a:p>
            <a:pPr>
              <a:defRPr/>
            </a:pPr>
            <a:r>
              <a:rPr lang="en-US" sz="3200" b="1" kern="0" dirty="0">
                <a:latin typeface="+mj-lt"/>
              </a:rPr>
              <a:t>Best-of-Class Manager Selection</a:t>
            </a:r>
          </a:p>
        </p:txBody>
      </p:sp>
    </p:spTree>
  </p:cSld>
  <p:clrMapOvr>
    <a:masterClrMapping/>
  </p:clrMapOvr>
  <mc:AlternateContent xmlns:mc="http://schemas.openxmlformats.org/markup-compatibility/2006" xmlns:p14="http://schemas.microsoft.com/office/powerpoint/2010/main">
    <mc:Choice Requires="p14">
      <p:transition p14:dur="10" advTm="8707">
        <p:fade/>
      </p:transition>
    </mc:Choice>
    <mc:Fallback xmlns="">
      <p:transition advTm="87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0F32-6C92-4033-9E76-2E1BB2C8769A}"/>
              </a:ext>
            </a:extLst>
          </p:cNvPr>
          <p:cNvSpPr>
            <a:spLocks noGrp="1"/>
          </p:cNvSpPr>
          <p:nvPr>
            <p:ph type="title"/>
          </p:nvPr>
        </p:nvSpPr>
        <p:spPr>
          <a:xfrm>
            <a:off x="381000" y="228600"/>
            <a:ext cx="8458200" cy="533400"/>
          </a:xfrm>
          <a:solidFill>
            <a:srgbClr val="003366"/>
          </a:solidFill>
        </p:spPr>
        <p:txBody>
          <a:bodyPr>
            <a:normAutofit/>
          </a:bodyPr>
          <a:lstStyle/>
          <a:p>
            <a:pPr>
              <a:defRPr/>
            </a:pPr>
            <a:r>
              <a:rPr lang="en-US" sz="3200" b="1" dirty="0">
                <a:latin typeface="+mj-lt"/>
              </a:rPr>
              <a:t>Financial Planning</a:t>
            </a:r>
          </a:p>
        </p:txBody>
      </p:sp>
      <p:sp>
        <p:nvSpPr>
          <p:cNvPr id="4" name="Slide Number Placeholder 3">
            <a:extLst>
              <a:ext uri="{FF2B5EF4-FFF2-40B4-BE49-F238E27FC236}">
                <a16:creationId xmlns:a16="http://schemas.microsoft.com/office/drawing/2014/main" id="{FE58BA12-CFD3-4FE7-AECA-4E3D3DDC2479}"/>
              </a:ext>
            </a:extLst>
          </p:cNvPr>
          <p:cNvSpPr>
            <a:spLocks noGrp="1"/>
          </p:cNvSpPr>
          <p:nvPr>
            <p:ph type="sldNum" sz="quarter" idx="10"/>
          </p:nvPr>
        </p:nvSpPr>
        <p:spPr/>
        <p:txBody>
          <a:bodyPr/>
          <a:lstStyle/>
          <a:p>
            <a:pPr>
              <a:defRPr/>
            </a:pPr>
            <a:fld id="{092A4EB2-E4A4-4421-A396-1D6DCF0B49C8}" type="slidenum">
              <a:rPr lang="en-US">
                <a:solidFill>
                  <a:schemeClr val="bg1">
                    <a:lumMod val="50000"/>
                  </a:schemeClr>
                </a:solidFill>
              </a:rPr>
              <a:pPr>
                <a:defRPr/>
              </a:pPr>
              <a:t>9</a:t>
            </a:fld>
            <a:endParaRPr lang="en-US" dirty="0">
              <a:solidFill>
                <a:schemeClr val="bg1">
                  <a:lumMod val="50000"/>
                </a:schemeClr>
              </a:solidFill>
            </a:endParaRPr>
          </a:p>
        </p:txBody>
      </p:sp>
      <p:sp>
        <p:nvSpPr>
          <p:cNvPr id="21508" name="Content Placeholder 2">
            <a:extLst>
              <a:ext uri="{FF2B5EF4-FFF2-40B4-BE49-F238E27FC236}">
                <a16:creationId xmlns:a16="http://schemas.microsoft.com/office/drawing/2014/main" id="{DFE4D41B-4131-47EF-AF68-228854CD1726}"/>
              </a:ext>
            </a:extLst>
          </p:cNvPr>
          <p:cNvSpPr>
            <a:spLocks noGrp="1"/>
          </p:cNvSpPr>
          <p:nvPr>
            <p:ph idx="1"/>
          </p:nvPr>
        </p:nvSpPr>
        <p:spPr>
          <a:xfrm>
            <a:off x="457200" y="1143000"/>
            <a:ext cx="8382000" cy="4724400"/>
          </a:xfrm>
        </p:spPr>
        <p:txBody>
          <a:bodyPr/>
          <a:lstStyle/>
          <a:p>
            <a:pPr marL="0" indent="0" algn="ctr">
              <a:spcBef>
                <a:spcPts val="700"/>
              </a:spcBef>
              <a:buFontTx/>
              <a:buNone/>
            </a:pPr>
            <a:r>
              <a:rPr lang="en-US" altLang="en-US" sz="1200" b="0">
                <a:latin typeface="Arial" panose="020B0604020202020204" pitchFamily="34" charset="0"/>
                <a:cs typeface="Arial" panose="020B0604020202020204" pitchFamily="34" charset="0"/>
              </a:rPr>
              <a:t>Coming up with a solid financial plan means doing some homework – both on your part and the part of your CFP professional. From examining your current situation, to setting goals, to deciding how to measure your progress, a CFP professional is uniquely qualified to take you through the financial planning process.</a:t>
            </a:r>
          </a:p>
          <a:p>
            <a:pPr marL="0" indent="0">
              <a:spcBef>
                <a:spcPts val="700"/>
              </a:spcBef>
              <a:buFontTx/>
              <a:buNone/>
            </a:pPr>
            <a:endParaRPr lang="en-US" altLang="en-US" sz="1200" b="0"/>
          </a:p>
        </p:txBody>
      </p:sp>
      <p:pic>
        <p:nvPicPr>
          <p:cNvPr id="21509" name="Picture 7">
            <a:extLst>
              <a:ext uri="{FF2B5EF4-FFF2-40B4-BE49-F238E27FC236}">
                <a16:creationId xmlns:a16="http://schemas.microsoft.com/office/drawing/2014/main" id="{A239FC2E-D375-41A5-8E31-4FCE2A5221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81200"/>
            <a:ext cx="373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Tm="5232">
        <p:fade/>
      </p:transition>
    </mc:Choice>
    <mc:Fallback xmlns="">
      <p:transition advTm="5232">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TaxCatchAll xmlns="a4193c4c-4f2f-4c39-899b-429072dcb21d" xsi:nil="true"/>
    <lcf76f155ced4ddcb4097134ff3c332f xmlns="2bdcfbab-7565-4dfd-ae9f-658c2d9306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4A50F322D5DB9418A1D651B496D4869" ma:contentTypeVersion="18" ma:contentTypeDescription="Create a new document." ma:contentTypeScope="" ma:versionID="29a8328f41b71d5e7cc074a0cba6a4a4">
  <xsd:schema xmlns:xsd="http://www.w3.org/2001/XMLSchema" xmlns:xs="http://www.w3.org/2001/XMLSchema" xmlns:p="http://schemas.microsoft.com/office/2006/metadata/properties" xmlns:ns2="2bdcfbab-7565-4dfd-ae9f-658c2d9306a9" xmlns:ns3="a4193c4c-4f2f-4c39-899b-429072dcb21d" targetNamespace="http://schemas.microsoft.com/office/2006/metadata/properties" ma:root="true" ma:fieldsID="4150a5c22e6dc9bc7a38e41d0ac1189e" ns2:_="" ns3:_="">
    <xsd:import namespace="2bdcfbab-7565-4dfd-ae9f-658c2d9306a9"/>
    <xsd:import namespace="a4193c4c-4f2f-4c39-899b-429072dcb2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cfbab-7565-4dfd-ae9f-658c2d9306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6ffb61-bb85-4e23-b874-9c83e1dbc9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193c4c-4f2f-4c39-899b-429072dcb21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e6d4176-c081-4724-ab7a-8fe9859097ba}" ma:internalName="TaxCatchAll" ma:showField="CatchAllData" ma:web="a4193c4c-4f2f-4c39-899b-429072dcb2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11548E-818F-4B17-8E54-61F9A49C0F12}">
  <ds:schemaRefs>
    <ds:schemaRef ds:uri="http://schemas.microsoft.com/office/2006/metadata/longProperties"/>
  </ds:schemaRefs>
</ds:datastoreItem>
</file>

<file path=customXml/itemProps2.xml><?xml version="1.0" encoding="utf-8"?>
<ds:datastoreItem xmlns:ds="http://schemas.openxmlformats.org/officeDocument/2006/customXml" ds:itemID="{197BE775-351C-40C2-91BB-EAE86594BA6A}">
  <ds:schemaRefs>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a4193c4c-4f2f-4c39-899b-429072dcb21d"/>
    <ds:schemaRef ds:uri="http://schemas.openxmlformats.org/package/2006/metadata/core-properties"/>
    <ds:schemaRef ds:uri="2bdcfbab-7565-4dfd-ae9f-658c2d9306a9"/>
    <ds:schemaRef ds:uri="http://purl.org/dc/dcmitype/"/>
  </ds:schemaRefs>
</ds:datastoreItem>
</file>

<file path=customXml/itemProps3.xml><?xml version="1.0" encoding="utf-8"?>
<ds:datastoreItem xmlns:ds="http://schemas.openxmlformats.org/officeDocument/2006/customXml" ds:itemID="{72394EB7-58A6-4424-AE87-DD5978FD42F8}">
  <ds:schemaRefs>
    <ds:schemaRef ds:uri="http://schemas.microsoft.com/sharepoint/v3/contenttype/forms"/>
  </ds:schemaRefs>
</ds:datastoreItem>
</file>

<file path=customXml/itemProps4.xml><?xml version="1.0" encoding="utf-8"?>
<ds:datastoreItem xmlns:ds="http://schemas.openxmlformats.org/officeDocument/2006/customXml" ds:itemID="{F0DCDF33-623D-499E-A3FF-3A7064007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dcfbab-7565-4dfd-ae9f-658c2d9306a9"/>
    <ds:schemaRef ds:uri="a4193c4c-4f2f-4c39-899b-429072dcb2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8507</TotalTime>
  <Words>1092</Words>
  <Application>Microsoft Office PowerPoint</Application>
  <PresentationFormat>On-screen Show (4:3)</PresentationFormat>
  <Paragraphs>117</Paragraphs>
  <Slides>13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Garamond</vt:lpstr>
      <vt:lpstr>Source Sans Pro</vt:lpstr>
      <vt:lpstr>Symbol</vt:lpstr>
      <vt:lpstr>Times New Roman</vt:lpstr>
      <vt:lpstr>Verdana</vt:lpstr>
      <vt:lpstr>Wingdings</vt:lpstr>
      <vt:lpstr>Default Design</vt:lpstr>
      <vt:lpstr>Main Street Advisors, LLC  Investment Management Services Financial Planning</vt:lpstr>
      <vt:lpstr> Investment Management Services </vt:lpstr>
      <vt:lpstr>What Is Our Edge?</vt:lpstr>
      <vt:lpstr>Our Core Investment Beliefs</vt:lpstr>
      <vt:lpstr>PowerPoint Presentation</vt:lpstr>
      <vt:lpstr>Our Investment Process</vt:lpstr>
      <vt:lpstr>Five Risk-Defined Strategic Allocations</vt:lpstr>
      <vt:lpstr>Best-of-Class Manager Selection</vt:lpstr>
      <vt:lpstr>Financial Planning</vt:lpstr>
      <vt:lpstr>MoneyGuide Pro</vt:lpstr>
      <vt:lpstr>MoneyGuide Pro</vt:lpstr>
      <vt:lpstr>Client Communication  and Relationships</vt:lpstr>
      <vt:lpstr>Investment Management Fee Schedule</vt:lpstr>
    </vt:vector>
  </TitlesOfParts>
  <Company>Litman/Gregroy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LITMAN/GREGORY &amp; COMPANY, LLC Investment Management Services Presentation</dc:title>
  <dc:creator>Christy Cavin</dc:creator>
  <cp:lastModifiedBy>Melissa Jordan</cp:lastModifiedBy>
  <cp:revision>351</cp:revision>
  <cp:lastPrinted>2018-12-21T19:51:57Z</cp:lastPrinted>
  <dcterms:created xsi:type="dcterms:W3CDTF">1998-11-06T21:55:40Z</dcterms:created>
  <dcterms:modified xsi:type="dcterms:W3CDTF">2024-05-24T17:07:43Z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Ann Mondor</vt:lpwstr>
  </property>
  <property fmtid="{D5CDD505-2E9C-101B-9397-08002B2CF9AE}" pid="3" name="Order">
    <vt:lpwstr>22920600.0000000</vt:lpwstr>
  </property>
  <property fmtid="{D5CDD505-2E9C-101B-9397-08002B2CF9AE}" pid="4" name="display_urn:schemas-microsoft-com:office:office#Author">
    <vt:lpwstr>Ann Mondor</vt:lpwstr>
  </property>
  <property fmtid="{D5CDD505-2E9C-101B-9397-08002B2CF9AE}" pid="5" name="ContentTypeId">
    <vt:lpwstr>0x010100E4A50F322D5DB9418A1D651B496D4869</vt:lpwstr>
  </property>
  <property fmtid="{D5CDD505-2E9C-101B-9397-08002B2CF9AE}" pid="6" name="MediaServiceImageTags">
    <vt:lpwstr/>
  </property>
</Properties>
</file>